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Lst>
  <p:notesMasterIdLst>
    <p:notesMasterId r:id="rId4"/>
  </p:notesMasterIdLst>
  <p:sldIdLst>
    <p:sldId id="260" r:id="rId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67"/>
    <p:restoredTop sz="93792" autoAdjust="0"/>
  </p:normalViewPr>
  <p:slideViewPr>
    <p:cSldViewPr snapToGrid="0" showGuides="1">
      <p:cViewPr>
        <p:scale>
          <a:sx n="125" d="100"/>
          <a:sy n="125" d="100"/>
        </p:scale>
        <p:origin x="1662" y="-30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D1300E-77D8-204B-A57A-32F28F890562}" type="datetimeFigureOut">
              <a:rPr lang="fr-FR" smtClean="0"/>
              <a:t>20/09/2023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A420D0-461B-8640-BE40-529ADB81840F}" type="slidenum">
              <a:rPr lang="fr-FR" smtClean="0"/>
              <a:t>‹N°›</a:t>
            </a:fld>
            <a:endParaRPr lang="fr-FR"/>
          </a:p>
        </p:txBody>
      </p:sp>
    </p:spTree>
    <p:extLst>
      <p:ext uri="{BB962C8B-B14F-4D97-AF65-F5344CB8AC3E}">
        <p14:creationId xmlns:p14="http://schemas.microsoft.com/office/powerpoint/2010/main" val="44550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7AA5811-4377-5194-DD88-BF390750D735}"/>
              </a:ext>
            </a:extLst>
          </p:cNvPr>
          <p:cNvSpPr txBox="1"/>
          <p:nvPr userDrawn="1"/>
        </p:nvSpPr>
        <p:spPr>
          <a:xfrm>
            <a:off x="4919868" y="5907944"/>
            <a:ext cx="3976483" cy="137025"/>
          </a:xfrm>
          <a:prstGeom prst="rect">
            <a:avLst/>
          </a:prstGeom>
          <a:noFill/>
        </p:spPr>
        <p:txBody>
          <a:bodyPr wrap="square" lIns="0" tIns="0" rIns="0" bIns="0" rtlCol="0" anchor="ctr" anchorCtr="0">
            <a:spAutoFit/>
          </a:bodyPr>
          <a:lstStyle/>
          <a:p>
            <a:pPr marL="0" indent="0" eaLnBrk="0" hangingPunct="0">
              <a:lnSpc>
                <a:spcPts val="1000"/>
              </a:lnSpc>
              <a:buFont typeface="Arial" panose="020B0604020202020204" pitchFamily="34" charset="0"/>
              <a:buNone/>
            </a:pPr>
            <a:r>
              <a:rPr lang="fr-FR" sz="1400" b="1" dirty="0">
                <a:ea typeface="MS PGothic" pitchFamily="34" charset="-128"/>
              </a:rPr>
              <a:t>Garantie 3 ans (= 2 + 1 an supplémentaire*)</a:t>
            </a:r>
          </a:p>
        </p:txBody>
      </p:sp>
      <p:sp>
        <p:nvSpPr>
          <p:cNvPr id="5" name="ZoneTexte 4">
            <a:extLst>
              <a:ext uri="{FF2B5EF4-FFF2-40B4-BE49-F238E27FC236}">
                <a16:creationId xmlns:a16="http://schemas.microsoft.com/office/drawing/2014/main" id="{3BDA7295-4B24-C2AE-802B-98B5F8373BEA}"/>
              </a:ext>
            </a:extLst>
          </p:cNvPr>
          <p:cNvSpPr txBox="1"/>
          <p:nvPr userDrawn="1"/>
        </p:nvSpPr>
        <p:spPr>
          <a:xfrm>
            <a:off x="4919868" y="6059188"/>
            <a:ext cx="3917880" cy="92974"/>
          </a:xfrm>
          <a:prstGeom prst="rect">
            <a:avLst/>
          </a:prstGeom>
          <a:noFill/>
        </p:spPr>
        <p:txBody>
          <a:bodyPr wrap="square" lIns="0" tIns="0" rIns="0" bIns="0">
            <a:spAutoFit/>
          </a:bodyPr>
          <a:lstStyle/>
          <a:p>
            <a:pPr marL="0" indent="0" eaLnBrk="0" hangingPunct="0">
              <a:lnSpc>
                <a:spcPts val="800"/>
              </a:lnSpc>
              <a:buFont typeface="Arial" panose="020B0604020202020204" pitchFamily="34" charset="0"/>
              <a:buNone/>
            </a:pPr>
            <a:r>
              <a:rPr lang="fr-FR" sz="550" b="0" dirty="0">
                <a:ea typeface="MS PGothic" pitchFamily="34" charset="-128"/>
              </a:rPr>
              <a:t>*Si inscription sur le site internet STANLEYOUTILLAGE.FR, rubrique MYSTANLEY dans les 28 jours suivant la date d’achat.</a:t>
            </a:r>
          </a:p>
        </p:txBody>
      </p:sp>
      <p:sp>
        <p:nvSpPr>
          <p:cNvPr id="19" name="Espace réservé pour une image  14">
            <a:extLst>
              <a:ext uri="{FF2B5EF4-FFF2-40B4-BE49-F238E27FC236}">
                <a16:creationId xmlns:a16="http://schemas.microsoft.com/office/drawing/2014/main" id="{814E1A69-209C-3547-CCFC-DB7C7FB327EE}"/>
              </a:ext>
            </a:extLst>
          </p:cNvPr>
          <p:cNvSpPr>
            <a:spLocks noGrp="1"/>
          </p:cNvSpPr>
          <p:nvPr>
            <p:ph type="pic" sz="quarter" idx="11" hasCustomPrompt="1"/>
          </p:nvPr>
        </p:nvSpPr>
        <p:spPr>
          <a:xfrm>
            <a:off x="358775" y="2441575"/>
            <a:ext cx="3865563" cy="3327400"/>
          </a:xfrm>
          <a:effectLst>
            <a:outerShdw blurRad="419100" dist="558800" dir="2100000" sx="94000" sy="94000" algn="tl" rotWithShape="0">
              <a:prstClr val="black">
                <a:alpha val="35000"/>
              </a:prstClr>
            </a:outerShdw>
          </a:effectLst>
        </p:spPr>
        <p:txBody>
          <a:bodyPr/>
          <a:lstStyle>
            <a:lvl1pPr>
              <a:defRPr/>
            </a:lvl1pPr>
          </a:lstStyle>
          <a:p>
            <a:r>
              <a:rPr lang="fr-FR" dirty="0"/>
              <a:t>Cliquer pour insérer le visuel produit</a:t>
            </a:r>
          </a:p>
        </p:txBody>
      </p:sp>
    </p:spTree>
    <p:extLst>
      <p:ext uri="{BB962C8B-B14F-4D97-AF65-F5344CB8AC3E}">
        <p14:creationId xmlns:p14="http://schemas.microsoft.com/office/powerpoint/2010/main" val="277194894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20">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54A27E5-A0C9-E589-0161-BC613D00B00D}"/>
              </a:ext>
            </a:extLst>
          </p:cNvPr>
          <p:cNvSpPr txBox="1"/>
          <p:nvPr userDrawn="1"/>
        </p:nvSpPr>
        <p:spPr>
          <a:xfrm>
            <a:off x="1400988" y="5776162"/>
            <a:ext cx="2818118" cy="376000"/>
          </a:xfrm>
          <a:prstGeom prst="rect">
            <a:avLst/>
          </a:prstGeom>
          <a:noFill/>
        </p:spPr>
        <p:txBody>
          <a:bodyPr wrap="square" lIns="0" tIns="0" rIns="0" bIns="0">
            <a:spAutoFit/>
          </a:bodyPr>
          <a:lstStyle/>
          <a:p>
            <a:pPr eaLnBrk="0" hangingPunct="0">
              <a:lnSpc>
                <a:spcPts val="1000"/>
              </a:lnSpc>
              <a:spcBef>
                <a:spcPct val="50000"/>
              </a:spcBef>
              <a:buClr>
                <a:srgbClr val="FFCC00"/>
              </a:buClr>
            </a:pPr>
            <a:r>
              <a:rPr lang="fr-FR" sz="800" b="1" i="0" u="none" strike="noStrike" dirty="0">
                <a:solidFill>
                  <a:srgbClr val="222222"/>
                </a:solidFill>
                <a:effectLst/>
                <a:latin typeface="Arial" panose="020B0604020202020204" pitchFamily="34" charset="0"/>
              </a:rPr>
              <a:t>PLATEFORME SANS FIL 18V STANLEY</a:t>
            </a:r>
            <a:r>
              <a:rPr lang="fr-FR" sz="800" b="1" i="0" u="none" strike="noStrike" baseline="30000" dirty="0">
                <a:solidFill>
                  <a:srgbClr val="222222"/>
                </a:solidFill>
                <a:effectLst/>
                <a:latin typeface="Arial" panose="020B0604020202020204" pitchFamily="34" charset="0"/>
              </a:rPr>
              <a:t>®</a:t>
            </a:r>
            <a:r>
              <a:rPr lang="fr-FR" sz="800" b="1" i="0" u="none" strike="noStrike" dirty="0">
                <a:solidFill>
                  <a:srgbClr val="222222"/>
                </a:solidFill>
                <a:effectLst/>
                <a:latin typeface="Arial" panose="020B0604020202020204" pitchFamily="34" charset="0"/>
              </a:rPr>
              <a:t> FATMAX</a:t>
            </a:r>
            <a:r>
              <a:rPr lang="fr-FR" sz="800" b="1" i="0" u="none" strike="noStrike" baseline="30000" dirty="0">
                <a:solidFill>
                  <a:srgbClr val="222222"/>
                </a:solidFill>
                <a:effectLst/>
                <a:latin typeface="Arial" panose="020B0604020202020204" pitchFamily="34" charset="0"/>
              </a:rPr>
              <a:t>®</a:t>
            </a:r>
            <a:r>
              <a:rPr lang="fr-FR" sz="800" b="1" i="0" u="none" strike="noStrike" dirty="0">
                <a:solidFill>
                  <a:srgbClr val="222222"/>
                </a:solidFill>
                <a:effectLst/>
                <a:latin typeface="Arial" panose="020B0604020202020204" pitchFamily="34" charset="0"/>
              </a:rPr>
              <a:t> V20 </a:t>
            </a:r>
            <a:br>
              <a:rPr lang="fr-FR" sz="800" b="0" i="0" u="none" strike="noStrike" dirty="0">
                <a:solidFill>
                  <a:srgbClr val="222222"/>
                </a:solidFill>
                <a:effectLst/>
                <a:latin typeface="Arial" panose="020B0604020202020204" pitchFamily="34" charset="0"/>
              </a:rPr>
            </a:br>
            <a:r>
              <a:rPr lang="fr-FR" sz="800" b="0" i="0" u="none" strike="noStrike" dirty="0">
                <a:solidFill>
                  <a:srgbClr val="222222"/>
                </a:solidFill>
                <a:effectLst/>
                <a:latin typeface="Arial" panose="020B0604020202020204" pitchFamily="34" charset="0"/>
              </a:rPr>
              <a:t>Une batterie pour tous vos outils de bricolage et d’entretien des espaces extérieurs.</a:t>
            </a:r>
            <a:endParaRPr lang="en-GB" sz="800" b="0" dirty="0">
              <a:solidFill>
                <a:srgbClr val="CC9900"/>
              </a:solidFill>
              <a:ea typeface="ヒラギノ角ゴ ProN W3" charset="0"/>
              <a:cs typeface="Calibri" pitchFamily="34" charset="0"/>
            </a:endParaRPr>
          </a:p>
        </p:txBody>
      </p:sp>
      <p:pic>
        <p:nvPicPr>
          <p:cNvPr id="3" name="Image 2">
            <a:extLst>
              <a:ext uri="{FF2B5EF4-FFF2-40B4-BE49-F238E27FC236}">
                <a16:creationId xmlns:a16="http://schemas.microsoft.com/office/drawing/2014/main" id="{FC362F8F-996C-6138-3F7D-9FA52FFA1B79}"/>
              </a:ext>
            </a:extLst>
          </p:cNvPr>
          <p:cNvPicPr>
            <a:picLocks noChangeAspect="1"/>
          </p:cNvPicPr>
          <p:nvPr userDrawn="1"/>
        </p:nvPicPr>
        <p:blipFill>
          <a:blip r:embed="rId2"/>
          <a:stretch>
            <a:fillRect/>
          </a:stretch>
        </p:blipFill>
        <p:spPr>
          <a:xfrm>
            <a:off x="347870" y="5776162"/>
            <a:ext cx="831320" cy="376000"/>
          </a:xfrm>
          <a:prstGeom prst="rect">
            <a:avLst/>
          </a:prstGeom>
        </p:spPr>
      </p:pic>
      <p:sp>
        <p:nvSpPr>
          <p:cNvPr id="4" name="ZoneTexte 3">
            <a:extLst>
              <a:ext uri="{FF2B5EF4-FFF2-40B4-BE49-F238E27FC236}">
                <a16:creationId xmlns:a16="http://schemas.microsoft.com/office/drawing/2014/main" id="{D7AA5811-4377-5194-DD88-BF390750D735}"/>
              </a:ext>
            </a:extLst>
          </p:cNvPr>
          <p:cNvSpPr txBox="1"/>
          <p:nvPr userDrawn="1"/>
        </p:nvSpPr>
        <p:spPr>
          <a:xfrm>
            <a:off x="4919868" y="5907944"/>
            <a:ext cx="3976483" cy="137025"/>
          </a:xfrm>
          <a:prstGeom prst="rect">
            <a:avLst/>
          </a:prstGeom>
          <a:noFill/>
        </p:spPr>
        <p:txBody>
          <a:bodyPr wrap="square" lIns="0" tIns="0" rIns="0" bIns="0" rtlCol="0" anchor="ctr" anchorCtr="0">
            <a:spAutoFit/>
          </a:bodyPr>
          <a:lstStyle/>
          <a:p>
            <a:pPr marL="0" indent="0" eaLnBrk="0" hangingPunct="0">
              <a:lnSpc>
                <a:spcPts val="1000"/>
              </a:lnSpc>
              <a:buFont typeface="Arial" panose="020B0604020202020204" pitchFamily="34" charset="0"/>
              <a:buNone/>
            </a:pPr>
            <a:r>
              <a:rPr lang="fr-FR" sz="1400" b="1" dirty="0">
                <a:ea typeface="MS PGothic" pitchFamily="34" charset="-128"/>
              </a:rPr>
              <a:t>Garantie 3 ans (= 2 + 1 an supplémentaire*)</a:t>
            </a:r>
          </a:p>
        </p:txBody>
      </p:sp>
      <p:sp>
        <p:nvSpPr>
          <p:cNvPr id="5" name="ZoneTexte 4">
            <a:extLst>
              <a:ext uri="{FF2B5EF4-FFF2-40B4-BE49-F238E27FC236}">
                <a16:creationId xmlns:a16="http://schemas.microsoft.com/office/drawing/2014/main" id="{3BDA7295-4B24-C2AE-802B-98B5F8373BEA}"/>
              </a:ext>
            </a:extLst>
          </p:cNvPr>
          <p:cNvSpPr txBox="1"/>
          <p:nvPr userDrawn="1"/>
        </p:nvSpPr>
        <p:spPr>
          <a:xfrm>
            <a:off x="4919868" y="6059188"/>
            <a:ext cx="3917880" cy="92974"/>
          </a:xfrm>
          <a:prstGeom prst="rect">
            <a:avLst/>
          </a:prstGeom>
          <a:noFill/>
        </p:spPr>
        <p:txBody>
          <a:bodyPr wrap="square" lIns="0" tIns="0" rIns="0" bIns="0">
            <a:spAutoFit/>
          </a:bodyPr>
          <a:lstStyle/>
          <a:p>
            <a:pPr marL="0" indent="0" eaLnBrk="0" hangingPunct="0">
              <a:lnSpc>
                <a:spcPts val="800"/>
              </a:lnSpc>
              <a:buFont typeface="Arial" panose="020B0604020202020204" pitchFamily="34" charset="0"/>
              <a:buNone/>
            </a:pPr>
            <a:r>
              <a:rPr lang="fr-FR" sz="550" b="0" dirty="0">
                <a:ea typeface="MS PGothic" pitchFamily="34" charset="-128"/>
              </a:rPr>
              <a:t>*Si inscription sur le site internet STANLEYOUTILLAGE.FR, rubrique MYSTANLEY dans les 28 jours suivant la date d’achat.</a:t>
            </a:r>
          </a:p>
        </p:txBody>
      </p:sp>
      <p:sp>
        <p:nvSpPr>
          <p:cNvPr id="36" name="Espace réservé pour une image  14">
            <a:extLst>
              <a:ext uri="{FF2B5EF4-FFF2-40B4-BE49-F238E27FC236}">
                <a16:creationId xmlns:a16="http://schemas.microsoft.com/office/drawing/2014/main" id="{82AF7C9A-D6AA-070E-5FED-F8D238D90C9C}"/>
              </a:ext>
            </a:extLst>
          </p:cNvPr>
          <p:cNvSpPr>
            <a:spLocks noGrp="1"/>
          </p:cNvSpPr>
          <p:nvPr>
            <p:ph type="pic" sz="quarter" idx="11" hasCustomPrompt="1"/>
          </p:nvPr>
        </p:nvSpPr>
        <p:spPr>
          <a:xfrm>
            <a:off x="358775" y="2441575"/>
            <a:ext cx="3865563" cy="3017393"/>
          </a:xfrm>
          <a:effectLst>
            <a:outerShdw blurRad="419100" dist="558800" dir="2100000" sx="94000" sy="94000" algn="tl" rotWithShape="0">
              <a:prstClr val="black">
                <a:alpha val="35000"/>
              </a:prstClr>
            </a:outerShdw>
          </a:effectLst>
        </p:spPr>
        <p:txBody>
          <a:bodyPr/>
          <a:lstStyle>
            <a:lvl1pPr>
              <a:defRPr/>
            </a:lvl1pPr>
          </a:lstStyle>
          <a:p>
            <a:r>
              <a:rPr lang="fr-FR" dirty="0"/>
              <a:t>Cliquer pour insérer le visuel produit</a:t>
            </a:r>
          </a:p>
        </p:txBody>
      </p:sp>
    </p:spTree>
    <p:extLst>
      <p:ext uri="{BB962C8B-B14F-4D97-AF65-F5344CB8AC3E}">
        <p14:creationId xmlns:p14="http://schemas.microsoft.com/office/powerpoint/2010/main" val="303484202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7AA5811-4377-5194-DD88-BF390750D735}"/>
              </a:ext>
            </a:extLst>
          </p:cNvPr>
          <p:cNvSpPr txBox="1"/>
          <p:nvPr userDrawn="1"/>
        </p:nvSpPr>
        <p:spPr>
          <a:xfrm>
            <a:off x="4919868" y="5907944"/>
            <a:ext cx="3976483" cy="137025"/>
          </a:xfrm>
          <a:prstGeom prst="rect">
            <a:avLst/>
          </a:prstGeom>
          <a:noFill/>
        </p:spPr>
        <p:txBody>
          <a:bodyPr wrap="square" lIns="0" tIns="0" rIns="0" bIns="0" rtlCol="0" anchor="ctr" anchorCtr="0">
            <a:spAutoFit/>
          </a:bodyPr>
          <a:lstStyle/>
          <a:p>
            <a:pPr marL="0" indent="0" eaLnBrk="0" hangingPunct="0">
              <a:lnSpc>
                <a:spcPts val="1000"/>
              </a:lnSpc>
              <a:buFont typeface="Arial" panose="020B0604020202020204" pitchFamily="34" charset="0"/>
              <a:buNone/>
            </a:pPr>
            <a:r>
              <a:rPr lang="fr-FR" sz="1400" b="1" dirty="0">
                <a:ea typeface="MS PGothic" pitchFamily="34" charset="-128"/>
              </a:rPr>
              <a:t>Garantie 3 ans (= 2 + 1 an supplémentaire*)</a:t>
            </a:r>
          </a:p>
        </p:txBody>
      </p:sp>
      <p:sp>
        <p:nvSpPr>
          <p:cNvPr id="5" name="ZoneTexte 4">
            <a:extLst>
              <a:ext uri="{FF2B5EF4-FFF2-40B4-BE49-F238E27FC236}">
                <a16:creationId xmlns:a16="http://schemas.microsoft.com/office/drawing/2014/main" id="{3BDA7295-4B24-C2AE-802B-98B5F8373BEA}"/>
              </a:ext>
            </a:extLst>
          </p:cNvPr>
          <p:cNvSpPr txBox="1"/>
          <p:nvPr userDrawn="1"/>
        </p:nvSpPr>
        <p:spPr>
          <a:xfrm>
            <a:off x="4919868" y="6059188"/>
            <a:ext cx="3917880" cy="92974"/>
          </a:xfrm>
          <a:prstGeom prst="rect">
            <a:avLst/>
          </a:prstGeom>
          <a:noFill/>
        </p:spPr>
        <p:txBody>
          <a:bodyPr wrap="square" lIns="0" tIns="0" rIns="0" bIns="0">
            <a:spAutoFit/>
          </a:bodyPr>
          <a:lstStyle/>
          <a:p>
            <a:pPr marL="0" indent="0" eaLnBrk="0" hangingPunct="0">
              <a:lnSpc>
                <a:spcPts val="800"/>
              </a:lnSpc>
              <a:buFont typeface="Arial" panose="020B0604020202020204" pitchFamily="34" charset="0"/>
              <a:buNone/>
            </a:pPr>
            <a:r>
              <a:rPr lang="fr-FR" sz="550" b="0" dirty="0">
                <a:ea typeface="MS PGothic" pitchFamily="34" charset="-128"/>
              </a:rPr>
              <a:t>*Si inscription sur le site internet STANLEYOUTILLAGE.FR, rubrique MYSTANLEY dans les 28 jours suivant la date d’achat.</a:t>
            </a:r>
          </a:p>
        </p:txBody>
      </p:sp>
      <p:sp>
        <p:nvSpPr>
          <p:cNvPr id="19" name="Espace réservé pour une image  14">
            <a:extLst>
              <a:ext uri="{FF2B5EF4-FFF2-40B4-BE49-F238E27FC236}">
                <a16:creationId xmlns:a16="http://schemas.microsoft.com/office/drawing/2014/main" id="{814E1A69-209C-3547-CCFC-DB7C7FB327EE}"/>
              </a:ext>
            </a:extLst>
          </p:cNvPr>
          <p:cNvSpPr>
            <a:spLocks noGrp="1"/>
          </p:cNvSpPr>
          <p:nvPr>
            <p:ph type="pic" sz="quarter" idx="11" hasCustomPrompt="1"/>
          </p:nvPr>
        </p:nvSpPr>
        <p:spPr>
          <a:xfrm>
            <a:off x="358775" y="2441575"/>
            <a:ext cx="3865563" cy="3327400"/>
          </a:xfrm>
          <a:effectLst>
            <a:outerShdw blurRad="419100" dist="558800" dir="2100000" sx="94000" sy="94000" algn="tl" rotWithShape="0">
              <a:prstClr val="black">
                <a:alpha val="35000"/>
              </a:prstClr>
            </a:outerShdw>
          </a:effectLst>
        </p:spPr>
        <p:txBody>
          <a:bodyPr/>
          <a:lstStyle>
            <a:lvl1pPr>
              <a:defRPr/>
            </a:lvl1pPr>
          </a:lstStyle>
          <a:p>
            <a:r>
              <a:rPr lang="fr-FR" dirty="0"/>
              <a:t>Cliquer pour insérer le visuel produit</a:t>
            </a:r>
          </a:p>
        </p:txBody>
      </p:sp>
    </p:spTree>
    <p:extLst>
      <p:ext uri="{BB962C8B-B14F-4D97-AF65-F5344CB8AC3E}">
        <p14:creationId xmlns:p14="http://schemas.microsoft.com/office/powerpoint/2010/main" val="428598881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D6F0B7-70D0-93DD-C452-826341B2CAA0}"/>
              </a:ext>
            </a:extLst>
          </p:cNvPr>
          <p:cNvSpPr/>
          <p:nvPr userDrawn="1"/>
        </p:nvSpPr>
        <p:spPr>
          <a:xfrm flipH="1">
            <a:off x="4571998" y="0"/>
            <a:ext cx="4572001" cy="6437784"/>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48DBD010-7765-7CEA-079B-D510885FFD5A}"/>
              </a:ext>
            </a:extLst>
          </p:cNvPr>
          <p:cNvSpPr/>
          <p:nvPr userDrawn="1"/>
        </p:nvSpPr>
        <p:spPr>
          <a:xfrm>
            <a:off x="-1" y="6461424"/>
            <a:ext cx="9144000" cy="396576"/>
          </a:xfrm>
          <a:prstGeom prst="rect">
            <a:avLst/>
          </a:prstGeom>
          <a:solidFill>
            <a:srgbClr val="FFD3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1800"/>
          </a:p>
        </p:txBody>
      </p:sp>
      <p:sp>
        <p:nvSpPr>
          <p:cNvPr id="9" name="Rectangle 8">
            <a:extLst>
              <a:ext uri="{FF2B5EF4-FFF2-40B4-BE49-F238E27FC236}">
                <a16:creationId xmlns:a16="http://schemas.microsoft.com/office/drawing/2014/main" id="{950EF64E-FA89-FA39-85A1-817F8AAEB9DF}"/>
              </a:ext>
            </a:extLst>
          </p:cNvPr>
          <p:cNvSpPr/>
          <p:nvPr userDrawn="1"/>
        </p:nvSpPr>
        <p:spPr>
          <a:xfrm flipV="1">
            <a:off x="0" y="6516568"/>
            <a:ext cx="9144000" cy="18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1800"/>
          </a:p>
        </p:txBody>
      </p:sp>
      <p:sp>
        <p:nvSpPr>
          <p:cNvPr id="10" name="Rectangle 9">
            <a:extLst>
              <a:ext uri="{FF2B5EF4-FFF2-40B4-BE49-F238E27FC236}">
                <a16:creationId xmlns:a16="http://schemas.microsoft.com/office/drawing/2014/main" id="{E5C83A0A-3588-0FD5-D226-6E54A37A786E}"/>
              </a:ext>
            </a:extLst>
          </p:cNvPr>
          <p:cNvSpPr/>
          <p:nvPr userDrawn="1"/>
        </p:nvSpPr>
        <p:spPr>
          <a:xfrm flipV="1">
            <a:off x="0" y="6437784"/>
            <a:ext cx="9144000" cy="36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1800"/>
          </a:p>
        </p:txBody>
      </p:sp>
      <p:pic>
        <p:nvPicPr>
          <p:cNvPr id="11" name="Image 10" descr="Une image contenant texte, jaune&#10;&#10;Description générée automatiquement">
            <a:extLst>
              <a:ext uri="{FF2B5EF4-FFF2-40B4-BE49-F238E27FC236}">
                <a16:creationId xmlns:a16="http://schemas.microsoft.com/office/drawing/2014/main" id="{7995B07C-C60C-EB78-E1EA-97E99C7DE45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14423"/>
          <a:stretch/>
        </p:blipFill>
        <p:spPr>
          <a:xfrm>
            <a:off x="247648" y="6534568"/>
            <a:ext cx="769800" cy="282448"/>
          </a:xfrm>
          <a:prstGeom prst="rect">
            <a:avLst/>
          </a:prstGeom>
        </p:spPr>
      </p:pic>
      <p:sp>
        <p:nvSpPr>
          <p:cNvPr id="12" name="Espace réservé du texte 3">
            <a:extLst>
              <a:ext uri="{FF2B5EF4-FFF2-40B4-BE49-F238E27FC236}">
                <a16:creationId xmlns:a16="http://schemas.microsoft.com/office/drawing/2014/main" id="{CD441CAD-9AA6-47F4-F37C-2E4F9E373ABE}"/>
              </a:ext>
            </a:extLst>
          </p:cNvPr>
          <p:cNvSpPr txBox="1">
            <a:spLocks/>
          </p:cNvSpPr>
          <p:nvPr userDrawn="1"/>
        </p:nvSpPr>
        <p:spPr>
          <a:xfrm>
            <a:off x="7574448" y="6668208"/>
            <a:ext cx="1321904" cy="124036"/>
          </a:xfrm>
          <a:prstGeom prst="rect">
            <a:avLst/>
          </a:prstGeom>
        </p:spPr>
        <p:txBody>
          <a:bodyPr lIns="0" tIns="0" rIns="0" bIns="0"/>
          <a:lstStyle>
            <a:lvl1pPr marL="0" indent="0" algn="r" defTabSz="914400" rtl="0" eaLnBrk="1" latinLnBrk="0" hangingPunct="1">
              <a:lnSpc>
                <a:spcPct val="70000"/>
              </a:lnSpc>
              <a:spcBef>
                <a:spcPts val="0"/>
              </a:spcBef>
              <a:buFontTx/>
              <a:buNone/>
              <a:defRPr sz="2000" b="1" i="0" kern="1200">
                <a:solidFill>
                  <a:schemeClr val="tx1"/>
                </a:solidFill>
                <a:latin typeface="Arial Narrow" panose="020B0604020202020204" pitchFamily="34" charset="0"/>
                <a:ea typeface="+mn-ea"/>
                <a:cs typeface="Arial Narrow" panose="020B0604020202020204" pitchFamily="34" charset="0"/>
              </a:defRPr>
            </a:lvl1pPr>
            <a:lvl2pPr marL="457200" indent="0" algn="l" defTabSz="914400" rtl="0" eaLnBrk="1" latinLnBrk="0" hangingPunct="1">
              <a:lnSpc>
                <a:spcPct val="90000"/>
              </a:lnSpc>
              <a:spcBef>
                <a:spcPts val="500"/>
              </a:spcBef>
              <a:buFontTx/>
              <a:buNone/>
              <a:defRPr sz="2400" b="1"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800" b="1" i="0" dirty="0">
                <a:latin typeface="Arial" panose="020B0604020202020204" pitchFamily="34" charset="0"/>
                <a:cs typeface="Arial" panose="020B0604020202020204" pitchFamily="34" charset="0"/>
              </a:rPr>
              <a:t>STANLEYOUTILLAGE.FR</a:t>
            </a:r>
          </a:p>
        </p:txBody>
      </p:sp>
      <p:sp>
        <p:nvSpPr>
          <p:cNvPr id="28" name="Espace réservé du titre 1">
            <a:extLst>
              <a:ext uri="{FF2B5EF4-FFF2-40B4-BE49-F238E27FC236}">
                <a16:creationId xmlns:a16="http://schemas.microsoft.com/office/drawing/2014/main" id="{436E972D-3F56-21BF-ECDE-DD007553E1D7}"/>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dirty="0"/>
              <a:t>MODIFIEZ LE STYLE DU TITRE</a:t>
            </a:r>
          </a:p>
        </p:txBody>
      </p:sp>
      <p:sp>
        <p:nvSpPr>
          <p:cNvPr id="29" name="Espace réservé du texte 2">
            <a:extLst>
              <a:ext uri="{FF2B5EF4-FFF2-40B4-BE49-F238E27FC236}">
                <a16:creationId xmlns:a16="http://schemas.microsoft.com/office/drawing/2014/main" id="{4355E133-4F4A-A17B-D322-CF9EC0A3062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845675446"/>
      </p:ext>
    </p:extLst>
  </p:cSld>
  <p:clrMap bg1="lt1" tx1="dk1" bg2="lt2" tx2="dk2" accent1="accent1" accent2="accent2" accent3="accent3" accent4="accent4" accent5="accent5" accent6="accent6" hlink="hlink" folHlink="folHlink"/>
  <p:sldLayoutIdLst>
    <p:sldLayoutId id="2147483665" r:id="rId1"/>
    <p:sldLayoutId id="2147483649" r:id="rId2"/>
  </p:sldLayoutIdLst>
  <p:txStyles>
    <p:titleStyle>
      <a:lvl1pPr algn="l" defTabSz="6858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pitchFamily="2" charset="2"/>
        <a:buChar char="§"/>
        <a:defRPr sz="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226" userDrawn="1">
          <p15:clr>
            <a:srgbClr val="F26B43"/>
          </p15:clr>
        </p15:guide>
        <p15:guide id="3" orient="horz" pos="459" userDrawn="1">
          <p15:clr>
            <a:srgbClr val="F26B43"/>
          </p15:clr>
        </p15:guide>
        <p15:guide id="4" orient="horz" pos="1389" userDrawn="1">
          <p15:clr>
            <a:srgbClr val="F26B43"/>
          </p15:clr>
        </p15:guide>
        <p15:guide id="5" orient="horz" pos="3634" userDrawn="1">
          <p15:clr>
            <a:srgbClr val="F26B43"/>
          </p15:clr>
        </p15:guide>
        <p15:guide id="6" pos="310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DF8834-5099-108E-BACF-A2E79F016C7F}"/>
              </a:ext>
            </a:extLst>
          </p:cNvPr>
          <p:cNvSpPr/>
          <p:nvPr userDrawn="1"/>
        </p:nvSpPr>
        <p:spPr>
          <a:xfrm flipH="1">
            <a:off x="4571998" y="0"/>
            <a:ext cx="4572001" cy="6437784"/>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37713946-64DF-4310-2B6E-26CF260E8F26}"/>
              </a:ext>
            </a:extLst>
          </p:cNvPr>
          <p:cNvSpPr/>
          <p:nvPr userDrawn="1"/>
        </p:nvSpPr>
        <p:spPr>
          <a:xfrm>
            <a:off x="-1" y="6461424"/>
            <a:ext cx="9144000" cy="396576"/>
          </a:xfrm>
          <a:prstGeom prst="rect">
            <a:avLst/>
          </a:prstGeom>
          <a:solidFill>
            <a:srgbClr val="FFD3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1800"/>
          </a:p>
        </p:txBody>
      </p:sp>
      <p:sp>
        <p:nvSpPr>
          <p:cNvPr id="4" name="Rectangle 3">
            <a:extLst>
              <a:ext uri="{FF2B5EF4-FFF2-40B4-BE49-F238E27FC236}">
                <a16:creationId xmlns:a16="http://schemas.microsoft.com/office/drawing/2014/main" id="{5858857E-7B42-9484-BA7A-53D662CE1BFF}"/>
              </a:ext>
            </a:extLst>
          </p:cNvPr>
          <p:cNvSpPr/>
          <p:nvPr userDrawn="1"/>
        </p:nvSpPr>
        <p:spPr>
          <a:xfrm flipV="1">
            <a:off x="0" y="6516568"/>
            <a:ext cx="9144000" cy="18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1800"/>
          </a:p>
        </p:txBody>
      </p:sp>
      <p:sp>
        <p:nvSpPr>
          <p:cNvPr id="5" name="Rectangle 4">
            <a:extLst>
              <a:ext uri="{FF2B5EF4-FFF2-40B4-BE49-F238E27FC236}">
                <a16:creationId xmlns:a16="http://schemas.microsoft.com/office/drawing/2014/main" id="{801FACF5-EF8D-A63F-0FF0-34D80280C356}"/>
              </a:ext>
            </a:extLst>
          </p:cNvPr>
          <p:cNvSpPr/>
          <p:nvPr userDrawn="1"/>
        </p:nvSpPr>
        <p:spPr>
          <a:xfrm flipV="1">
            <a:off x="0" y="6437784"/>
            <a:ext cx="9144000" cy="36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1800"/>
          </a:p>
        </p:txBody>
      </p:sp>
      <p:sp>
        <p:nvSpPr>
          <p:cNvPr id="6" name="Espace réservé du texte 3">
            <a:extLst>
              <a:ext uri="{FF2B5EF4-FFF2-40B4-BE49-F238E27FC236}">
                <a16:creationId xmlns:a16="http://schemas.microsoft.com/office/drawing/2014/main" id="{B90346E2-008A-C219-5578-BB603537CD1F}"/>
              </a:ext>
            </a:extLst>
          </p:cNvPr>
          <p:cNvSpPr txBox="1">
            <a:spLocks/>
          </p:cNvSpPr>
          <p:nvPr userDrawn="1"/>
        </p:nvSpPr>
        <p:spPr>
          <a:xfrm>
            <a:off x="7574448" y="6668208"/>
            <a:ext cx="1321904" cy="124036"/>
          </a:xfrm>
          <a:prstGeom prst="rect">
            <a:avLst/>
          </a:prstGeom>
        </p:spPr>
        <p:txBody>
          <a:bodyPr lIns="0" tIns="0" rIns="0" bIns="0"/>
          <a:lstStyle>
            <a:lvl1pPr marL="0" indent="0" algn="r" defTabSz="914400" rtl="0" eaLnBrk="1" latinLnBrk="0" hangingPunct="1">
              <a:lnSpc>
                <a:spcPct val="70000"/>
              </a:lnSpc>
              <a:spcBef>
                <a:spcPts val="0"/>
              </a:spcBef>
              <a:buFontTx/>
              <a:buNone/>
              <a:defRPr sz="2000" b="1" i="0" kern="1200">
                <a:solidFill>
                  <a:schemeClr val="tx1"/>
                </a:solidFill>
                <a:latin typeface="Arial Narrow" panose="020B0604020202020204" pitchFamily="34" charset="0"/>
                <a:ea typeface="+mn-ea"/>
                <a:cs typeface="Arial Narrow" panose="020B0604020202020204" pitchFamily="34" charset="0"/>
              </a:defRPr>
            </a:lvl1pPr>
            <a:lvl2pPr marL="457200" indent="0" algn="l" defTabSz="914400" rtl="0" eaLnBrk="1" latinLnBrk="0" hangingPunct="1">
              <a:lnSpc>
                <a:spcPct val="90000"/>
              </a:lnSpc>
              <a:spcBef>
                <a:spcPts val="500"/>
              </a:spcBef>
              <a:buFontTx/>
              <a:buNone/>
              <a:defRPr sz="2400" b="1"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800" b="1" i="0" dirty="0">
                <a:latin typeface="Arial" panose="020B0604020202020204" pitchFamily="34" charset="0"/>
                <a:cs typeface="Arial" panose="020B0604020202020204" pitchFamily="34" charset="0"/>
              </a:rPr>
              <a:t>STANLEYOUTILLAGE.FR</a:t>
            </a:r>
          </a:p>
        </p:txBody>
      </p:sp>
      <p:pic>
        <p:nvPicPr>
          <p:cNvPr id="13" name="Image 12">
            <a:extLst>
              <a:ext uri="{FF2B5EF4-FFF2-40B4-BE49-F238E27FC236}">
                <a16:creationId xmlns:a16="http://schemas.microsoft.com/office/drawing/2014/main" id="{24E4A258-CBB1-63C1-2FC1-1A210688CA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648" y="6564324"/>
            <a:ext cx="1013791" cy="263920"/>
          </a:xfrm>
          <a:prstGeom prst="rect">
            <a:avLst/>
          </a:prstGeom>
        </p:spPr>
      </p:pic>
    </p:spTree>
    <p:extLst>
      <p:ext uri="{BB962C8B-B14F-4D97-AF65-F5344CB8AC3E}">
        <p14:creationId xmlns:p14="http://schemas.microsoft.com/office/powerpoint/2010/main" val="274878498"/>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E8AFC5A-5369-102F-F9FA-889D8B9544C1}"/>
              </a:ext>
            </a:extLst>
          </p:cNvPr>
          <p:cNvSpPr txBox="1"/>
          <p:nvPr/>
        </p:nvSpPr>
        <p:spPr>
          <a:xfrm>
            <a:off x="358776" y="333361"/>
            <a:ext cx="4571999"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latin typeface="Arial" panose="020B0604020202020204" pitchFamily="34" charset="0"/>
                <a:cs typeface="Arial" panose="020B0604020202020204" pitchFamily="34" charset="0"/>
              </a:rPr>
              <a:t>SFMCVS001D1-QW</a:t>
            </a:r>
            <a:endParaRPr lang="fr-FR" sz="2000" b="0" i="0" dirty="0">
              <a:solidFill>
                <a:srgbClr val="000000"/>
              </a:solidFill>
              <a:latin typeface="Arial" panose="020B0604020202020204" pitchFamily="34" charset="0"/>
              <a:ea typeface="MS PGothic" pitchFamily="34" charset="-128"/>
              <a:cs typeface="Arial" panose="020B0604020202020204" pitchFamily="34" charset="0"/>
            </a:endParaRPr>
          </a:p>
        </p:txBody>
      </p:sp>
      <p:sp>
        <p:nvSpPr>
          <p:cNvPr id="4" name="Rectangle 3">
            <a:extLst>
              <a:ext uri="{FF2B5EF4-FFF2-40B4-BE49-F238E27FC236}">
                <a16:creationId xmlns:a16="http://schemas.microsoft.com/office/drawing/2014/main" id="{63910F88-C177-CE99-53F5-0B99D1269429}"/>
              </a:ext>
            </a:extLst>
          </p:cNvPr>
          <p:cNvSpPr/>
          <p:nvPr/>
        </p:nvSpPr>
        <p:spPr>
          <a:xfrm flipV="1">
            <a:off x="358775" y="2113680"/>
            <a:ext cx="360000" cy="36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sz="1800"/>
          </a:p>
        </p:txBody>
      </p:sp>
      <p:graphicFrame>
        <p:nvGraphicFramePr>
          <p:cNvPr id="6" name="Tableau 30">
            <a:extLst>
              <a:ext uri="{FF2B5EF4-FFF2-40B4-BE49-F238E27FC236}">
                <a16:creationId xmlns:a16="http://schemas.microsoft.com/office/drawing/2014/main" id="{2FFCEA14-BCC6-1B38-0018-D13A91A05441}"/>
              </a:ext>
            </a:extLst>
          </p:cNvPr>
          <p:cNvGraphicFramePr>
            <a:graphicFrameLocks noGrp="1"/>
          </p:cNvGraphicFramePr>
          <p:nvPr>
            <p:extLst>
              <p:ext uri="{D42A27DB-BD31-4B8C-83A1-F6EECF244321}">
                <p14:modId xmlns:p14="http://schemas.microsoft.com/office/powerpoint/2010/main" val="2828362629"/>
              </p:ext>
            </p:extLst>
          </p:nvPr>
        </p:nvGraphicFramePr>
        <p:xfrm>
          <a:off x="4919869" y="2782011"/>
          <a:ext cx="3888000" cy="2520000"/>
        </p:xfrm>
        <a:graphic>
          <a:graphicData uri="http://schemas.openxmlformats.org/drawingml/2006/table">
            <a:tbl>
              <a:tblPr firstRow="1" bandRow="1">
                <a:tableStyleId>{5C22544A-7EE6-4342-B048-85BDC9FD1C3A}</a:tableStyleId>
              </a:tblPr>
              <a:tblGrid>
                <a:gridCol w="1944000">
                  <a:extLst>
                    <a:ext uri="{9D8B030D-6E8A-4147-A177-3AD203B41FA5}">
                      <a16:colId xmlns:a16="http://schemas.microsoft.com/office/drawing/2014/main" val="1371716617"/>
                    </a:ext>
                  </a:extLst>
                </a:gridCol>
                <a:gridCol w="1944000">
                  <a:extLst>
                    <a:ext uri="{9D8B030D-6E8A-4147-A177-3AD203B41FA5}">
                      <a16:colId xmlns:a16="http://schemas.microsoft.com/office/drawing/2014/main" val="4099286081"/>
                    </a:ext>
                  </a:extLst>
                </a:gridCol>
              </a:tblGrid>
              <a:tr h="252000">
                <a:tc gridSpan="2">
                  <a:txBody>
                    <a:bodyPr/>
                    <a:lstStyle/>
                    <a:p>
                      <a:r>
                        <a:rPr lang="fr-FR" sz="800" b="1" i="0" dirty="0">
                          <a:solidFill>
                            <a:schemeClr val="tx1"/>
                          </a:solidFill>
                          <a:latin typeface="Arial" panose="020B0604020202020204" pitchFamily="34" charset="0"/>
                          <a:cs typeface="Arial" panose="020B0604020202020204" pitchFamily="34" charset="0"/>
                        </a:rPr>
                        <a:t>CARACTÉRISTIQUES PRODUIT</a:t>
                      </a:r>
                    </a:p>
                  </a:txBody>
                  <a:tcPr marL="90000" marR="90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hMerge="1">
                  <a:txBody>
                    <a:bodyPr/>
                    <a:lstStyle/>
                    <a:p>
                      <a:endParaRPr lang="fr-FR" sz="800" b="1" i="0" dirty="0">
                        <a:solidFill>
                          <a:schemeClr val="tx1"/>
                        </a:solidFill>
                        <a:latin typeface="Arial" panose="020B0604020202020204" pitchFamily="34" charset="0"/>
                        <a:cs typeface="Arial" panose="020B0604020202020204" pitchFamily="34" charset="0"/>
                      </a:endParaRP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825841132"/>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VOLTAGE</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fr-FR" sz="800" b="1" i="0" dirty="0">
                          <a:solidFill>
                            <a:schemeClr val="tx1"/>
                          </a:solidFill>
                          <a:latin typeface="Arial" panose="020B0604020202020204" pitchFamily="34" charset="0"/>
                          <a:cs typeface="Arial" panose="020B0604020202020204" pitchFamily="34" charset="0"/>
                        </a:rPr>
                        <a:t>18V</a:t>
                      </a: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1290982458"/>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NOMBRE VITESSES</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fr-FR" sz="800" b="1" i="0" dirty="0">
                          <a:solidFill>
                            <a:schemeClr val="tx1"/>
                          </a:solidFill>
                          <a:latin typeface="Arial" panose="020B0604020202020204" pitchFamily="34" charset="0"/>
                          <a:cs typeface="Arial" panose="020B0604020202020204" pitchFamily="34" charset="0"/>
                        </a:rPr>
                        <a:t>3 VITESSES</a:t>
                      </a: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540901379"/>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PUISSANCE D’ASPIRATION</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fr-FR" sz="800" b="1" i="0" dirty="0">
                          <a:solidFill>
                            <a:schemeClr val="tx1"/>
                          </a:solidFill>
                          <a:latin typeface="Arial" panose="020B0604020202020204" pitchFamily="34" charset="0"/>
                          <a:cs typeface="Arial" panose="020B0604020202020204" pitchFamily="34" charset="0"/>
                        </a:rPr>
                        <a:t>45 AIR WATTS</a:t>
                      </a: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1182860021"/>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DÉBIT D’AIR</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fr-FR" sz="800" b="1" i="0" dirty="0">
                          <a:solidFill>
                            <a:schemeClr val="tx1"/>
                          </a:solidFill>
                          <a:latin typeface="Arial" panose="020B0604020202020204" pitchFamily="34" charset="0"/>
                          <a:cs typeface="Arial" panose="020B0604020202020204" pitchFamily="34" charset="0"/>
                        </a:rPr>
                        <a:t>1300 L/MIN</a:t>
                      </a: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2183267652"/>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AUTONOMIE</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fr-FR" sz="800" b="1" i="0" dirty="0">
                          <a:solidFill>
                            <a:schemeClr val="tx1"/>
                          </a:solidFill>
                          <a:latin typeface="Arial" panose="020B0604020202020204" pitchFamily="34" charset="0"/>
                          <a:cs typeface="Arial" panose="020B0604020202020204" pitchFamily="34" charset="0"/>
                        </a:rPr>
                        <a:t>1 H (2.0 AH)</a:t>
                      </a: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248283371"/>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CAPACITÉ</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750 ML</a:t>
                      </a: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1644620169"/>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ÉCLAIRAGE LED</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OUI</a:t>
                      </a: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1544845651"/>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POIDS</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3,1 KG</a:t>
                      </a: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381695877"/>
                  </a:ext>
                </a:extLst>
              </a:tr>
              <a:tr h="252000">
                <a:tc>
                  <a:txBody>
                    <a:bodyPr/>
                    <a:lstStyle/>
                    <a:p>
                      <a:r>
                        <a:rPr lang="fr-FR" sz="800" b="1" i="0" dirty="0">
                          <a:solidFill>
                            <a:schemeClr val="tx1"/>
                          </a:solidFill>
                          <a:latin typeface="Arial" panose="020B0604020202020204" pitchFamily="34" charset="0"/>
                          <a:cs typeface="Arial" panose="020B0604020202020204" pitchFamily="34" charset="0"/>
                        </a:rPr>
                        <a:t>GENCOD</a:t>
                      </a:r>
                    </a:p>
                  </a:txBody>
                  <a:tcPr marL="90000" marR="90000" marT="0" marB="0"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800" b="1" i="0" u="none" strike="noStrike" dirty="0">
                          <a:solidFill>
                            <a:srgbClr val="000000"/>
                          </a:solidFill>
                          <a:effectLst/>
                          <a:latin typeface="+mn-lt"/>
                        </a:rPr>
                        <a:t>5035048807842</a:t>
                      </a:r>
                      <a:endParaRPr kumimoji="0" lang="en-US" sz="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0000" marR="90000" marT="0" marB="0"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2"/>
                    </a:solidFill>
                  </a:tcPr>
                </a:tc>
                <a:extLst>
                  <a:ext uri="{0D108BD9-81ED-4DB2-BD59-A6C34878D82A}">
                    <a16:rowId xmlns:a16="http://schemas.microsoft.com/office/drawing/2014/main" val="1900430788"/>
                  </a:ext>
                </a:extLst>
              </a:tr>
            </a:tbl>
          </a:graphicData>
        </a:graphic>
      </p:graphicFrame>
      <p:sp>
        <p:nvSpPr>
          <p:cNvPr id="7" name="ZoneTexte 6">
            <a:extLst>
              <a:ext uri="{FF2B5EF4-FFF2-40B4-BE49-F238E27FC236}">
                <a16:creationId xmlns:a16="http://schemas.microsoft.com/office/drawing/2014/main" id="{8990572A-C3C9-B696-22A2-6867378889F4}"/>
              </a:ext>
            </a:extLst>
          </p:cNvPr>
          <p:cNvSpPr txBox="1"/>
          <p:nvPr/>
        </p:nvSpPr>
        <p:spPr>
          <a:xfrm>
            <a:off x="4919868" y="5436520"/>
            <a:ext cx="3801344" cy="247760"/>
          </a:xfrm>
          <a:prstGeom prst="rect">
            <a:avLst/>
          </a:prstGeom>
          <a:noFill/>
        </p:spPr>
        <p:txBody>
          <a:bodyPr wrap="square" lIns="0" tIns="0" rIns="0" bIns="0" rtlCol="0">
            <a:spAutoFit/>
          </a:bodyPr>
          <a:lstStyle/>
          <a:p>
            <a:pPr eaLnBrk="0" hangingPunct="0">
              <a:lnSpc>
                <a:spcPts val="1000"/>
              </a:lnSpc>
            </a:pPr>
            <a:r>
              <a:rPr lang="fr-FR" sz="800" b="1" dirty="0">
                <a:ea typeface="MS PGothic" pitchFamily="34" charset="-128"/>
              </a:rPr>
              <a:t>Livré avec :</a:t>
            </a:r>
            <a:r>
              <a:rPr lang="fr-FR" sz="800" b="0" dirty="0">
                <a:ea typeface="MS PGothic" pitchFamily="34" charset="-128"/>
              </a:rPr>
              <a:t> </a:t>
            </a:r>
            <a:r>
              <a:rPr lang="fr-FR" sz="800" b="0" i="0" u="none" strike="noStrike" dirty="0">
                <a:effectLst/>
                <a:latin typeface="Arial" panose="020B0604020202020204" pitchFamily="34" charset="0"/>
              </a:rPr>
              <a:t>un embout suceur plat, une brosse en silicone, un filtre, une batterie 2.0 Ah, un chargeur, en boîte carton</a:t>
            </a:r>
            <a:endParaRPr lang="fr-FR" sz="800" dirty="0">
              <a:ea typeface="MS PGothic" pitchFamily="34" charset="-128"/>
            </a:endParaRPr>
          </a:p>
        </p:txBody>
      </p:sp>
      <p:sp>
        <p:nvSpPr>
          <p:cNvPr id="8" name="Espace réservé du titre 1">
            <a:extLst>
              <a:ext uri="{FF2B5EF4-FFF2-40B4-BE49-F238E27FC236}">
                <a16:creationId xmlns:a16="http://schemas.microsoft.com/office/drawing/2014/main" id="{68207A45-2ED6-CF05-C07A-BD7140C36F29}"/>
              </a:ext>
            </a:extLst>
          </p:cNvPr>
          <p:cNvSpPr txBox="1">
            <a:spLocks/>
          </p:cNvSpPr>
          <p:nvPr/>
        </p:nvSpPr>
        <p:spPr>
          <a:xfrm>
            <a:off x="358775" y="800218"/>
            <a:ext cx="3884041" cy="1295327"/>
          </a:xfrm>
          <a:prstGeom prst="rect">
            <a:avLst/>
          </a:prstGeom>
        </p:spPr>
        <p:txBody>
          <a:bodyPr vert="horz" wrap="square" lIns="0" tIns="0" rIns="0" bIns="216000" rtlCol="0" anchor="t" anchorCtr="0">
            <a:spAutoFit/>
          </a:bodyPr>
          <a:lstStyle>
            <a:lvl1pPr algn="l" defTabSz="685800" rtl="0" eaLnBrk="1" latinLnBrk="0" hangingPunct="1">
              <a:lnSpc>
                <a:spcPct val="90000"/>
              </a:lnSpc>
              <a:spcBef>
                <a:spcPct val="0"/>
              </a:spcBef>
              <a:buNone/>
              <a:defRPr sz="2800" b="1" kern="1200">
                <a:solidFill>
                  <a:schemeClr val="tx1"/>
                </a:solidFill>
                <a:latin typeface="+mj-lt"/>
                <a:ea typeface="+mj-ea"/>
                <a:cs typeface="+mj-cs"/>
              </a:defRPr>
            </a:lvl1pPr>
          </a:lstStyle>
          <a:p>
            <a:pPr defTabSz="914400">
              <a:lnSpc>
                <a:spcPts val="2800"/>
              </a:lnSpc>
              <a:spcBef>
                <a:spcPts val="0"/>
              </a:spcBef>
              <a:defRPr/>
            </a:pPr>
            <a:r>
              <a:rPr lang="fr-FR" cap="all" dirty="0">
                <a:solidFill>
                  <a:srgbClr val="000000"/>
                </a:solidFill>
                <a:latin typeface="Arial" panose="020B0604020202020204" pitchFamily="34" charset="0"/>
                <a:ea typeface="+mn-ea"/>
                <a:cs typeface="Arial" panose="020B0604020202020204" pitchFamily="34" charset="0"/>
              </a:rPr>
              <a:t>Aspirateur balai 18V</a:t>
            </a:r>
          </a:p>
          <a:p>
            <a:pPr defTabSz="914400">
              <a:lnSpc>
                <a:spcPts val="2800"/>
              </a:lnSpc>
              <a:spcBef>
                <a:spcPts val="0"/>
              </a:spcBef>
              <a:defRPr/>
            </a:pPr>
            <a:r>
              <a:rPr lang="fr-FR" cap="all" dirty="0">
                <a:solidFill>
                  <a:srgbClr val="000000"/>
                </a:solidFill>
                <a:latin typeface="Arial" panose="020B0604020202020204" pitchFamily="34" charset="0"/>
                <a:ea typeface="+mn-ea"/>
                <a:cs typeface="Arial" panose="020B0604020202020204" pitchFamily="34" charset="0"/>
              </a:rPr>
              <a:t>+ batterie 2.0 AH</a:t>
            </a:r>
          </a:p>
        </p:txBody>
      </p:sp>
      <p:sp>
        <p:nvSpPr>
          <p:cNvPr id="9" name="ZoneTexte 8">
            <a:extLst>
              <a:ext uri="{FF2B5EF4-FFF2-40B4-BE49-F238E27FC236}">
                <a16:creationId xmlns:a16="http://schemas.microsoft.com/office/drawing/2014/main" id="{00CAC603-F637-50EE-6402-373D17B5ED99}"/>
              </a:ext>
            </a:extLst>
          </p:cNvPr>
          <p:cNvSpPr txBox="1"/>
          <p:nvPr/>
        </p:nvSpPr>
        <p:spPr>
          <a:xfrm>
            <a:off x="4809068" y="277947"/>
            <a:ext cx="3998801" cy="2402196"/>
          </a:xfrm>
          <a:prstGeom prst="rect">
            <a:avLst/>
          </a:prstGeom>
          <a:noFill/>
        </p:spPr>
        <p:txBody>
          <a:bodyPr wrap="square" lIns="0" tIns="0" rIns="0" bIns="0" rtlCol="0">
            <a:spAutoFit/>
          </a:bodyPr>
          <a:lstStyle/>
          <a:p>
            <a:pPr marL="171450" lvl="0" indent="-171450" defTabSz="889000">
              <a:lnSpc>
                <a:spcPts val="960"/>
              </a:lnSpc>
              <a:spcBef>
                <a:spcPts val="300"/>
              </a:spcBef>
              <a:spcAft>
                <a:spcPts val="300"/>
              </a:spcAft>
              <a:buFont typeface="Arial" panose="020B0604020202020204" pitchFamily="34" charset="0"/>
              <a:buChar char="•"/>
            </a:pPr>
            <a:r>
              <a:rPr lang="fr-FR" sz="800" b="1" dirty="0">
                <a:ea typeface="MS PGothic" pitchFamily="34" charset="-128"/>
              </a:rPr>
              <a:t>Performance : </a:t>
            </a:r>
            <a:r>
              <a:rPr kumimoji="0" lang="fr-FR" sz="800" b="0" i="0" u="none" strike="noStrike" kern="1200" cap="none" spc="0" normalizeH="0" baseline="0" noProof="0" dirty="0">
                <a:ln>
                  <a:noFill/>
                </a:ln>
                <a:solidFill>
                  <a:prstClr val="black"/>
                </a:solidFill>
                <a:effectLst/>
                <a:uLnTx/>
                <a:uFillTx/>
                <a:ea typeface="+mn-ea"/>
                <a:cs typeface="+mn-cs"/>
              </a:rPr>
              <a:t>l’aspirateur offre une aspiration puissante allant jusqu’à 1300 L/min et délivre 45AW permettant de ramasser les grosses particules et les poussières plus fines. La brosse motorisée auto-démêlante avec éclairage LED garantie zéro emmêlement des poils et cheveux autour de la brosse pour une meilleure aspiration. </a:t>
            </a:r>
          </a:p>
          <a:p>
            <a:pPr marL="171450" lvl="0" indent="-171450" defTabSz="889000">
              <a:lnSpc>
                <a:spcPts val="960"/>
              </a:lnSpc>
              <a:spcBef>
                <a:spcPts val="300"/>
              </a:spcBef>
              <a:spcAft>
                <a:spcPts val="300"/>
              </a:spcAft>
              <a:buFont typeface="Arial" panose="020B0604020202020204" pitchFamily="34" charset="0"/>
              <a:buChar char="•"/>
            </a:pPr>
            <a:r>
              <a:rPr lang="fr-FR" sz="800" b="1" dirty="0">
                <a:ea typeface="MS PGothic" pitchFamily="34" charset="-128"/>
              </a:rPr>
              <a:t>Facilité à entretenir : </a:t>
            </a:r>
            <a:r>
              <a:rPr lang="fr-FR" sz="800" dirty="0">
                <a:ea typeface="MS PGothic" pitchFamily="34" charset="-128"/>
              </a:rPr>
              <a:t>le bol transparent facile à vider vous permet d'extraire la saleté en un seul geste sans contact avec la poussière et débris. Le bol à poussière de 750 ml permet une grande capacité de stockage des débris pour passer plus de temps à aspirer et moins de temps à le vider. </a:t>
            </a:r>
          </a:p>
          <a:p>
            <a:pPr marL="171450" indent="-171450" eaLnBrk="0" hangingPunct="0">
              <a:lnSpc>
                <a:spcPts val="960"/>
              </a:lnSpc>
              <a:spcBef>
                <a:spcPts val="300"/>
              </a:spcBef>
              <a:spcAft>
                <a:spcPts val="300"/>
              </a:spcAft>
              <a:buClr>
                <a:schemeClr val="tx1"/>
              </a:buClr>
              <a:buFont typeface="Arial" panose="020B0604020202020204" pitchFamily="34" charset="0"/>
              <a:buChar char="•"/>
            </a:pPr>
            <a:r>
              <a:rPr lang="fr-FR" sz="800" b="1" dirty="0">
                <a:ea typeface="MS PGothic" pitchFamily="34" charset="-128"/>
              </a:rPr>
              <a:t>Nettoyage efficace </a:t>
            </a:r>
            <a:r>
              <a:rPr lang="fr-FR" sz="800" dirty="0">
                <a:ea typeface="MS PGothic" pitchFamily="34" charset="-128"/>
              </a:rPr>
              <a:t>: l’aspirateur dispose de 3 vitesses afin de fournir la puissance nécessaire à la tâche et d’optimiser l’autonomie. Les accessoires vous permettent de nettoyer toute la maison, même dans les espaces étroits. Avec une autonomie d’une heure, il s’attaque au nettoyage de tous les espaces, intérieurs comme extérieurs, avec une seule charge. Pour ne manquer aucune poussière, l’éclairage LED permet d’éclairer la zone à nettoyer. </a:t>
            </a:r>
          </a:p>
          <a:p>
            <a:pPr marL="171450" indent="-171450" eaLnBrk="0" hangingPunct="0">
              <a:lnSpc>
                <a:spcPts val="960"/>
              </a:lnSpc>
              <a:spcBef>
                <a:spcPts val="300"/>
              </a:spcBef>
              <a:spcAft>
                <a:spcPts val="300"/>
              </a:spcAft>
              <a:buClr>
                <a:schemeClr val="tx1"/>
              </a:buClr>
              <a:buFont typeface="Arial" panose="020B0604020202020204" pitchFamily="34" charset="0"/>
              <a:buChar char="•"/>
            </a:pPr>
            <a:r>
              <a:rPr lang="fr-FR" sz="800" b="1" dirty="0">
                <a:solidFill>
                  <a:prstClr val="black"/>
                </a:solidFill>
                <a:ea typeface="MS PGothic" pitchFamily="34" charset="-128"/>
                <a:cs typeface="Arial" pitchFamily="34" charset="0"/>
              </a:rPr>
              <a:t>Design ergonomique : </a:t>
            </a:r>
            <a:r>
              <a:rPr lang="fr-FR" sz="800" dirty="0">
                <a:solidFill>
                  <a:prstClr val="black"/>
                </a:solidFill>
                <a:ea typeface="MS PGothic" pitchFamily="34" charset="-128"/>
                <a:cs typeface="Arial" pitchFamily="34" charset="0"/>
              </a:rPr>
              <a:t>cet aspirateur offre un grand confort d’utilisation grâce à sa poignée et sa large tête avec roulettes. Les interrupteurs de vitesse variable et marche/arrêt sont situés au niveau de la poignée pour une utilisation facile.</a:t>
            </a:r>
          </a:p>
        </p:txBody>
      </p:sp>
      <p:pic>
        <p:nvPicPr>
          <p:cNvPr id="10" name="Picture 16" descr="A picture containing text, tool&#10;&#10;Description automatically generated">
            <a:extLst>
              <a:ext uri="{FF2B5EF4-FFF2-40B4-BE49-F238E27FC236}">
                <a16:creationId xmlns:a16="http://schemas.microsoft.com/office/drawing/2014/main" id="{2F04E2BF-C4EA-40B3-B362-916603D36C0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273" t="3070" r="45693" b="1796"/>
          <a:stretch/>
        </p:blipFill>
        <p:spPr>
          <a:xfrm rot="2768689">
            <a:off x="1751719" y="1641461"/>
            <a:ext cx="950522" cy="4224838"/>
          </a:xfrm>
          <a:prstGeom prst="rect">
            <a:avLst/>
          </a:prstGeom>
          <a:effectLst>
            <a:outerShdw blurRad="419100" dist="558800" dir="2100000" sx="94000" sy="94000" algn="tl" rotWithShape="0">
              <a:prstClr val="black">
                <a:alpha val="35000"/>
              </a:prstClr>
            </a:outerShdw>
          </a:effectLst>
        </p:spPr>
      </p:pic>
    </p:spTree>
    <p:extLst>
      <p:ext uri="{BB962C8B-B14F-4D97-AF65-F5344CB8AC3E}">
        <p14:creationId xmlns:p14="http://schemas.microsoft.com/office/powerpoint/2010/main" val="1776257520"/>
      </p:ext>
    </p:extLst>
  </p:cSld>
  <p:clrMapOvr>
    <a:masterClrMapping/>
  </p:clrMapOvr>
</p:sld>
</file>

<file path=ppt/theme/theme1.xml><?xml version="1.0" encoding="utf-8"?>
<a:theme xmlns:a="http://schemas.openxmlformats.org/drawingml/2006/main" name="STANLEY FATMAX">
  <a:themeElements>
    <a:clrScheme name="STANLEY 1">
      <a:dk1>
        <a:srgbClr val="000000"/>
      </a:dk1>
      <a:lt1>
        <a:srgbClr val="FFFFFF"/>
      </a:lt1>
      <a:dk2>
        <a:srgbClr val="D6D6D6"/>
      </a:dk2>
      <a:lt2>
        <a:srgbClr val="E7E6E6"/>
      </a:lt2>
      <a:accent1>
        <a:srgbClr val="FFD20A"/>
      </a:accent1>
      <a:accent2>
        <a:srgbClr val="D6D6D6"/>
      </a:accent2>
      <a:accent3>
        <a:srgbClr val="A5A5A5"/>
      </a:accent3>
      <a:accent4>
        <a:srgbClr val="000000"/>
      </a:accent4>
      <a:accent5>
        <a:srgbClr val="D1A268"/>
      </a:accent5>
      <a:accent6>
        <a:srgbClr val="4C4D4C"/>
      </a:accent6>
      <a:hlink>
        <a:srgbClr val="000000"/>
      </a:hlink>
      <a:folHlink>
        <a:srgbClr val="FFD20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LEY">
  <a:themeElements>
    <a:clrScheme name="STANLEY 1">
      <a:dk1>
        <a:srgbClr val="000000"/>
      </a:dk1>
      <a:lt1>
        <a:srgbClr val="FFFFFF"/>
      </a:lt1>
      <a:dk2>
        <a:srgbClr val="D6D6D6"/>
      </a:dk2>
      <a:lt2>
        <a:srgbClr val="E7E6E6"/>
      </a:lt2>
      <a:accent1>
        <a:srgbClr val="FFD20A"/>
      </a:accent1>
      <a:accent2>
        <a:srgbClr val="D6D6D6"/>
      </a:accent2>
      <a:accent3>
        <a:srgbClr val="A5A5A5"/>
      </a:accent3>
      <a:accent4>
        <a:srgbClr val="000000"/>
      </a:accent4>
      <a:accent5>
        <a:srgbClr val="D1A268"/>
      </a:accent5>
      <a:accent6>
        <a:srgbClr val="4C4D4C"/>
      </a:accent6>
      <a:hlink>
        <a:srgbClr val="000000"/>
      </a:hlink>
      <a:folHlink>
        <a:srgbClr val="FFD20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518F3B6987E7429FC68999A96E4A60" ma:contentTypeVersion="21" ma:contentTypeDescription="Crée un document." ma:contentTypeScope="" ma:versionID="edb448adb24092f1e1e8680e9d087b26">
  <xsd:schema xmlns:xsd="http://www.w3.org/2001/XMLSchema" xmlns:xs="http://www.w3.org/2001/XMLSchema" xmlns:p="http://schemas.microsoft.com/office/2006/metadata/properties" xmlns:ns2="756ba9ef-b494-4330-a6e1-079da4a505de" xmlns:ns3="6eb3b3c5-9440-472a-a94b-f07a3f7e50e9" targetNamespace="http://schemas.microsoft.com/office/2006/metadata/properties" ma:root="true" ma:fieldsID="2fc724e3f856813b636fb6a2567add99" ns2:_="" ns3:_="">
    <xsd:import namespace="756ba9ef-b494-4330-a6e1-079da4a505de"/>
    <xsd:import namespace="6eb3b3c5-9440-472a-a94b-f07a3f7e50e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2:TaxCatchAll" minOccurs="0"/>
                <xsd:element ref="ns3:MediaServiceObjectDetectorVersions" minOccurs="0"/>
                <xsd:element ref="ns3:MediaServiceSearchProperties" minOccurs="0"/>
                <xsd:element ref="ns3:MediaServiceBillingMetadata"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6ba9ef-b494-4330-a6e1-079da4a505de"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978d487c-c5b2-4fd9-8b4d-d08ecaddf388}" ma:internalName="TaxCatchAll" ma:showField="CatchAllData" ma:web="756ba9ef-b494-4330-a6e1-079da4a505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eb3b3c5-9440-472a-a94b-f07a3f7e50e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lcf76f155ced4ddcb4097134ff3c332f" ma:index="26" nillable="true" ma:taxonomy="true" ma:internalName="lcf76f155ced4ddcb4097134ff3c332f" ma:taxonomyFieldName="MediaServiceImageTags" ma:displayName="Balises d’images" ma:readOnly="false" ma:fieldId="{5cf76f15-5ced-4ddc-b409-7134ff3c332f}" ma:taxonomyMulti="true" ma:sspId="8bc7d13d-8a59-4d8c-aaa9-396fd423b15c"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56ba9ef-b494-4330-a6e1-079da4a505de" xsi:nil="true"/>
    <lcf76f155ced4ddcb4097134ff3c332f xmlns="6eb3b3c5-9440-472a-a94b-f07a3f7e50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5232211-7777-4633-8955-B5154A4BB3FD}"/>
</file>

<file path=customXml/itemProps2.xml><?xml version="1.0" encoding="utf-8"?>
<ds:datastoreItem xmlns:ds="http://schemas.openxmlformats.org/officeDocument/2006/customXml" ds:itemID="{FE79ECC7-D8EA-4266-8A7E-A7990A590FB3}"/>
</file>

<file path=customXml/itemProps3.xml><?xml version="1.0" encoding="utf-8"?>
<ds:datastoreItem xmlns:ds="http://schemas.openxmlformats.org/officeDocument/2006/customXml" ds:itemID="{0678F44C-9E3E-42E9-90D5-4ACCFB8E377E}"/>
</file>

<file path=docProps/app.xml><?xml version="1.0" encoding="utf-8"?>
<Properties xmlns="http://schemas.openxmlformats.org/officeDocument/2006/extended-properties" xmlns:vt="http://schemas.openxmlformats.org/officeDocument/2006/docPropsVTypes">
  <TotalTime>388</TotalTime>
  <Words>298</Words>
  <Application>Microsoft Office PowerPoint</Application>
  <PresentationFormat>Affichage à l'écran (4:3)</PresentationFormat>
  <Paragraphs>27</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1</vt:i4>
      </vt:variant>
    </vt:vector>
  </HeadingPairs>
  <TitlesOfParts>
    <vt:vector size="6" baseType="lpstr">
      <vt:lpstr>Arial</vt:lpstr>
      <vt:lpstr>Calibri</vt:lpstr>
      <vt:lpstr>Wingdings</vt:lpstr>
      <vt:lpstr>STANLEY FATMAX</vt:lpstr>
      <vt:lpstr>STANLEY</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SFMCVS001D1-QW</dc:title>
  <dc:creator>Exandier, Celine</dc:creator>
  <cp:lastModifiedBy>Exandier, Celine</cp:lastModifiedBy>
  <cp:revision>27</cp:revision>
  <dcterms:created xsi:type="dcterms:W3CDTF">2023-02-28T13:35:24Z</dcterms:created>
  <dcterms:modified xsi:type="dcterms:W3CDTF">2023-09-20T10:36:02Z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0x0101004F518F3B6987E7429FC68999A96E4A60</vt:lpwstr>
  </property>
</Properties>
</file>