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4" r:id="rId2"/>
  </p:sldMasterIdLst>
  <p:notesMasterIdLst>
    <p:notesMasterId r:id="rId4"/>
  </p:notesMasterIdLst>
  <p:handoutMasterIdLst>
    <p:handoutMasterId r:id="rId5"/>
  </p:handoutMasterIdLst>
  <p:sldIdLst>
    <p:sldId id="260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7"/>
  </p:normalViewPr>
  <p:slideViewPr>
    <p:cSldViewPr snapToGrid="0" showGuides="1">
      <p:cViewPr varScale="1">
        <p:scale>
          <a:sx n="101" d="100"/>
          <a:sy n="101" d="100"/>
        </p:scale>
        <p:origin x="97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3" d="100"/>
          <a:sy n="43" d="100"/>
        </p:scale>
        <p:origin x="280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002D0EF2-9EDB-09BC-4D95-3AF8570717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AC80AE0-25A5-DF23-3807-B79A6A67D2C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8E588-9F82-4FE4-8178-903514BB9242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0133AB9-F00C-CA29-4BED-B7DD6E2813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0F38D67-6A1B-B377-D90B-31B6FBD2D4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CD4D2-2324-4E32-8C97-A1190A74D97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61077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1300E-77D8-204B-A57A-32F28F890562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420D0-461B-8640-BE40-529ADB81840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550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7AA5811-4377-5194-DD88-BF390750D735}"/>
              </a:ext>
            </a:extLst>
          </p:cNvPr>
          <p:cNvSpPr txBox="1"/>
          <p:nvPr userDrawn="1"/>
        </p:nvSpPr>
        <p:spPr>
          <a:xfrm>
            <a:off x="4919868" y="5907944"/>
            <a:ext cx="3976483" cy="137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indent="0" eaLnBrk="0" hangingPunct="0">
              <a:lnSpc>
                <a:spcPts val="1000"/>
              </a:lnSpc>
              <a:buFont typeface="Arial" panose="020B0604020202020204" pitchFamily="34" charset="0"/>
              <a:buNone/>
            </a:pPr>
            <a:r>
              <a:rPr lang="fr-FR" sz="1400" b="1" dirty="0">
                <a:ea typeface="MS PGothic" pitchFamily="34" charset="-128"/>
              </a:rPr>
              <a:t>Garantie 3 ans (= 2 + 1 an supplémentaire*)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DA7295-4B24-C2AE-802B-98B5F8373BEA}"/>
              </a:ext>
            </a:extLst>
          </p:cNvPr>
          <p:cNvSpPr txBox="1"/>
          <p:nvPr userDrawn="1"/>
        </p:nvSpPr>
        <p:spPr>
          <a:xfrm>
            <a:off x="4919868" y="6059188"/>
            <a:ext cx="3917880" cy="929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 eaLnBrk="0" hangingPunct="0">
              <a:lnSpc>
                <a:spcPts val="800"/>
              </a:lnSpc>
              <a:buFont typeface="Arial" panose="020B0604020202020204" pitchFamily="34" charset="0"/>
              <a:buNone/>
            </a:pPr>
            <a:r>
              <a:rPr lang="fr-FR" sz="550" b="0" dirty="0">
                <a:ea typeface="MS PGothic" pitchFamily="34" charset="-128"/>
              </a:rPr>
              <a:t>*Si inscription sur le site internet STANLEYOUTILLAGE.FR, rubrique MYSTANLEY dans les 28 jours suivant la date d’achat.</a:t>
            </a:r>
          </a:p>
        </p:txBody>
      </p:sp>
      <p:sp>
        <p:nvSpPr>
          <p:cNvPr id="19" name="Espace réservé pour une image  14">
            <a:extLst>
              <a:ext uri="{FF2B5EF4-FFF2-40B4-BE49-F238E27FC236}">
                <a16:creationId xmlns:a16="http://schemas.microsoft.com/office/drawing/2014/main" id="{814E1A69-209C-3547-CCFC-DB7C7FB327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8775" y="2441575"/>
            <a:ext cx="3865563" cy="3327400"/>
          </a:xfrm>
          <a:effectLst>
            <a:outerShdw blurRad="419100" dist="558800" dir="2100000" sx="94000" sy="94000" algn="tl" rotWithShape="0">
              <a:prstClr val="black">
                <a:alpha val="35000"/>
              </a:prstClr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Cliquer pour insérer le visuel produit</a:t>
            </a:r>
          </a:p>
        </p:txBody>
      </p:sp>
    </p:spTree>
    <p:extLst>
      <p:ext uri="{BB962C8B-B14F-4D97-AF65-F5344CB8AC3E}">
        <p14:creationId xmlns:p14="http://schemas.microsoft.com/office/powerpoint/2010/main" val="2771948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4A27E5-A0C9-E589-0161-BC613D00B00D}"/>
              </a:ext>
            </a:extLst>
          </p:cNvPr>
          <p:cNvSpPr txBox="1"/>
          <p:nvPr userDrawn="1"/>
        </p:nvSpPr>
        <p:spPr>
          <a:xfrm>
            <a:off x="1400988" y="5776162"/>
            <a:ext cx="2818118" cy="376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0" hangingPunct="0">
              <a:lnSpc>
                <a:spcPts val="1000"/>
              </a:lnSpc>
              <a:spcBef>
                <a:spcPct val="50000"/>
              </a:spcBef>
              <a:buClr>
                <a:srgbClr val="FFCC00"/>
              </a:buClr>
            </a:pPr>
            <a:r>
              <a:rPr lang="fr-FR" sz="800" b="1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PLATEFORME SANS FIL 18V STANLEY</a:t>
            </a:r>
            <a:r>
              <a:rPr lang="fr-FR" sz="800" b="1" i="0" u="none" strike="noStrike" baseline="3000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®</a:t>
            </a:r>
            <a:r>
              <a:rPr lang="fr-FR" sz="800" b="1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FATMAX</a:t>
            </a:r>
            <a:r>
              <a:rPr lang="fr-FR" sz="800" b="1" i="0" u="none" strike="noStrike" baseline="3000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®</a:t>
            </a:r>
            <a:r>
              <a:rPr lang="fr-FR" sz="800" b="1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V20 </a:t>
            </a:r>
            <a:br>
              <a:rPr lang="fr-FR" sz="8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</a:br>
            <a:r>
              <a:rPr lang="fr-FR" sz="800" b="0" i="0" u="none" strike="noStrike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Une batterie pour tous vos outils de bricolage et d’entretien des espaces extérieurs.</a:t>
            </a:r>
            <a:endParaRPr lang="en-GB" sz="800" b="0" dirty="0">
              <a:solidFill>
                <a:srgbClr val="CC9900"/>
              </a:solidFill>
              <a:ea typeface="ヒラギノ角ゴ ProN W3" charset="0"/>
              <a:cs typeface="Calibri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362F8F-996C-6138-3F7D-9FA52FFA1B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870" y="5776162"/>
            <a:ext cx="831320" cy="376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7AA5811-4377-5194-DD88-BF390750D735}"/>
              </a:ext>
            </a:extLst>
          </p:cNvPr>
          <p:cNvSpPr txBox="1"/>
          <p:nvPr userDrawn="1"/>
        </p:nvSpPr>
        <p:spPr>
          <a:xfrm>
            <a:off x="4919868" y="5907944"/>
            <a:ext cx="3976483" cy="137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indent="0" eaLnBrk="0" hangingPunct="0">
              <a:lnSpc>
                <a:spcPts val="1000"/>
              </a:lnSpc>
              <a:buFont typeface="Arial" panose="020B0604020202020204" pitchFamily="34" charset="0"/>
              <a:buNone/>
            </a:pPr>
            <a:r>
              <a:rPr lang="fr-FR" sz="1400" b="1" dirty="0">
                <a:ea typeface="MS PGothic" pitchFamily="34" charset="-128"/>
              </a:rPr>
              <a:t>Garantie 3 ans (= 2 + 1 an supplémentaire*)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DA7295-4B24-C2AE-802B-98B5F8373BEA}"/>
              </a:ext>
            </a:extLst>
          </p:cNvPr>
          <p:cNvSpPr txBox="1"/>
          <p:nvPr userDrawn="1"/>
        </p:nvSpPr>
        <p:spPr>
          <a:xfrm>
            <a:off x="4919868" y="6059188"/>
            <a:ext cx="3917880" cy="929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 eaLnBrk="0" hangingPunct="0">
              <a:lnSpc>
                <a:spcPts val="800"/>
              </a:lnSpc>
              <a:buFont typeface="Arial" panose="020B0604020202020204" pitchFamily="34" charset="0"/>
              <a:buNone/>
            </a:pPr>
            <a:r>
              <a:rPr lang="fr-FR" sz="550" b="0" dirty="0">
                <a:ea typeface="MS PGothic" pitchFamily="34" charset="-128"/>
              </a:rPr>
              <a:t>*Si inscription sur le site internet STANLEYOUTILLAGE.FR, rubrique MYSTANLEY dans les 28 jours suivant la date d’achat.</a:t>
            </a:r>
          </a:p>
        </p:txBody>
      </p:sp>
      <p:sp>
        <p:nvSpPr>
          <p:cNvPr id="36" name="Espace réservé pour une image  14">
            <a:extLst>
              <a:ext uri="{FF2B5EF4-FFF2-40B4-BE49-F238E27FC236}">
                <a16:creationId xmlns:a16="http://schemas.microsoft.com/office/drawing/2014/main" id="{82AF7C9A-D6AA-070E-5FED-F8D238D90C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8775" y="2441575"/>
            <a:ext cx="3865563" cy="3017393"/>
          </a:xfrm>
          <a:effectLst>
            <a:outerShdw blurRad="419100" dist="558800" dir="2100000" sx="94000" sy="94000" algn="tl" rotWithShape="0">
              <a:prstClr val="black">
                <a:alpha val="35000"/>
              </a:prstClr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Cliquer pour insérer le visuel produit</a:t>
            </a:r>
          </a:p>
        </p:txBody>
      </p:sp>
    </p:spTree>
    <p:extLst>
      <p:ext uri="{BB962C8B-B14F-4D97-AF65-F5344CB8AC3E}">
        <p14:creationId xmlns:p14="http://schemas.microsoft.com/office/powerpoint/2010/main" val="30348420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7AA5811-4377-5194-DD88-BF390750D735}"/>
              </a:ext>
            </a:extLst>
          </p:cNvPr>
          <p:cNvSpPr txBox="1"/>
          <p:nvPr userDrawn="1"/>
        </p:nvSpPr>
        <p:spPr>
          <a:xfrm>
            <a:off x="4919868" y="5907944"/>
            <a:ext cx="3976483" cy="137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indent="0" eaLnBrk="0" hangingPunct="0">
              <a:lnSpc>
                <a:spcPts val="1000"/>
              </a:lnSpc>
              <a:buFont typeface="Arial" panose="020B0604020202020204" pitchFamily="34" charset="0"/>
              <a:buNone/>
            </a:pPr>
            <a:r>
              <a:rPr lang="fr-FR" sz="1400" b="1" dirty="0">
                <a:ea typeface="MS PGothic" pitchFamily="34" charset="-128"/>
              </a:rPr>
              <a:t>Garantie 3 ans (= 2 + 1 an supplémentaire*)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BDA7295-4B24-C2AE-802B-98B5F8373BEA}"/>
              </a:ext>
            </a:extLst>
          </p:cNvPr>
          <p:cNvSpPr txBox="1"/>
          <p:nvPr userDrawn="1"/>
        </p:nvSpPr>
        <p:spPr>
          <a:xfrm>
            <a:off x="4919868" y="6059188"/>
            <a:ext cx="3917880" cy="929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 eaLnBrk="0" hangingPunct="0">
              <a:lnSpc>
                <a:spcPts val="800"/>
              </a:lnSpc>
              <a:buFont typeface="Arial" panose="020B0604020202020204" pitchFamily="34" charset="0"/>
              <a:buNone/>
            </a:pPr>
            <a:r>
              <a:rPr lang="fr-FR" sz="550" b="0" dirty="0">
                <a:ea typeface="MS PGothic" pitchFamily="34" charset="-128"/>
              </a:rPr>
              <a:t>*Si inscription sur le site internet STANLEYOUTILLAGE.FR, rubrique MYSTANLEY dans les 28 jours suivant la date d’achat.</a:t>
            </a:r>
          </a:p>
        </p:txBody>
      </p:sp>
      <p:sp>
        <p:nvSpPr>
          <p:cNvPr id="19" name="Espace réservé pour une image  14">
            <a:extLst>
              <a:ext uri="{FF2B5EF4-FFF2-40B4-BE49-F238E27FC236}">
                <a16:creationId xmlns:a16="http://schemas.microsoft.com/office/drawing/2014/main" id="{814E1A69-209C-3547-CCFC-DB7C7FB327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8775" y="2441575"/>
            <a:ext cx="3865563" cy="3327400"/>
          </a:xfrm>
          <a:effectLst>
            <a:outerShdw blurRad="419100" dist="558800" dir="2100000" sx="94000" sy="94000" algn="tl" rotWithShape="0">
              <a:prstClr val="black">
                <a:alpha val="35000"/>
              </a:prstClr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Cliquer pour insérer le visuel produit</a:t>
            </a:r>
          </a:p>
        </p:txBody>
      </p:sp>
    </p:spTree>
    <p:extLst>
      <p:ext uri="{BB962C8B-B14F-4D97-AF65-F5344CB8AC3E}">
        <p14:creationId xmlns:p14="http://schemas.microsoft.com/office/powerpoint/2010/main" val="42859888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8D6F0B7-70D0-93DD-C452-826341B2CAA0}"/>
              </a:ext>
            </a:extLst>
          </p:cNvPr>
          <p:cNvSpPr/>
          <p:nvPr userDrawn="1"/>
        </p:nvSpPr>
        <p:spPr>
          <a:xfrm flipH="1">
            <a:off x="4571998" y="0"/>
            <a:ext cx="4572001" cy="64377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DBD010-7765-7CEA-079B-D510885FFD5A}"/>
              </a:ext>
            </a:extLst>
          </p:cNvPr>
          <p:cNvSpPr/>
          <p:nvPr userDrawn="1"/>
        </p:nvSpPr>
        <p:spPr>
          <a:xfrm>
            <a:off x="-1" y="6461424"/>
            <a:ext cx="9144000" cy="396576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0EF64E-FA89-FA39-85A1-817F8AAEB9DF}"/>
              </a:ext>
            </a:extLst>
          </p:cNvPr>
          <p:cNvSpPr/>
          <p:nvPr userDrawn="1"/>
        </p:nvSpPr>
        <p:spPr>
          <a:xfrm flipV="1">
            <a:off x="0" y="6516568"/>
            <a:ext cx="9144000" cy="1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C83A0A-3588-0FD5-D226-6E54A37A786E}"/>
              </a:ext>
            </a:extLst>
          </p:cNvPr>
          <p:cNvSpPr/>
          <p:nvPr userDrawn="1"/>
        </p:nvSpPr>
        <p:spPr>
          <a:xfrm flipV="1">
            <a:off x="0" y="6437784"/>
            <a:ext cx="9144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11" name="Image 10" descr="Une image contenant texte, jaune&#10;&#10;Description générée automatiquement">
            <a:extLst>
              <a:ext uri="{FF2B5EF4-FFF2-40B4-BE49-F238E27FC236}">
                <a16:creationId xmlns:a16="http://schemas.microsoft.com/office/drawing/2014/main" id="{7995B07C-C60C-EB78-E1EA-97E99C7DE4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23"/>
          <a:stretch/>
        </p:blipFill>
        <p:spPr>
          <a:xfrm>
            <a:off x="247648" y="6534568"/>
            <a:ext cx="769800" cy="282448"/>
          </a:xfrm>
          <a:prstGeom prst="rect">
            <a:avLst/>
          </a:prstGeom>
        </p:spPr>
      </p:pic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CD441CAD-9AA6-47F4-F37C-2E4F9E373ABE}"/>
              </a:ext>
            </a:extLst>
          </p:cNvPr>
          <p:cNvSpPr txBox="1">
            <a:spLocks/>
          </p:cNvSpPr>
          <p:nvPr userDrawn="1"/>
        </p:nvSpPr>
        <p:spPr>
          <a:xfrm>
            <a:off x="7574448" y="6668208"/>
            <a:ext cx="1321904" cy="124036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ts val="0"/>
              </a:spcBef>
              <a:buFontTx/>
              <a:buNone/>
              <a:defRPr sz="2000" b="1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1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b="1" i="0" dirty="0">
                <a:latin typeface="Arial" panose="020B0604020202020204" pitchFamily="34" charset="0"/>
                <a:cs typeface="Arial" panose="020B0604020202020204" pitchFamily="34" charset="0"/>
              </a:rPr>
              <a:t>STANLEYOUTILLAGE.FR</a:t>
            </a:r>
          </a:p>
        </p:txBody>
      </p:sp>
      <p:sp>
        <p:nvSpPr>
          <p:cNvPr id="28" name="Espace réservé du titre 1">
            <a:extLst>
              <a:ext uri="{FF2B5EF4-FFF2-40B4-BE49-F238E27FC236}">
                <a16:creationId xmlns:a16="http://schemas.microsoft.com/office/drawing/2014/main" id="{436E972D-3F56-21BF-ECDE-DD007553E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4355E133-4F4A-A17B-D322-CF9EC0A30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4567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49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 userDrawn="1">
          <p15:clr>
            <a:srgbClr val="F26B43"/>
          </p15:clr>
        </p15:guide>
        <p15:guide id="2" pos="226" userDrawn="1">
          <p15:clr>
            <a:srgbClr val="F26B43"/>
          </p15:clr>
        </p15:guide>
        <p15:guide id="3" orient="horz" pos="459" userDrawn="1">
          <p15:clr>
            <a:srgbClr val="F26B43"/>
          </p15:clr>
        </p15:guide>
        <p15:guide id="4" orient="horz" pos="1389" userDrawn="1">
          <p15:clr>
            <a:srgbClr val="F26B43"/>
          </p15:clr>
        </p15:guide>
        <p15:guide id="5" orient="horz" pos="3634" userDrawn="1">
          <p15:clr>
            <a:srgbClr val="F26B43"/>
          </p15:clr>
        </p15:guide>
        <p15:guide id="6" pos="310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DF8834-5099-108E-BACF-A2E79F016C7F}"/>
              </a:ext>
            </a:extLst>
          </p:cNvPr>
          <p:cNvSpPr/>
          <p:nvPr userDrawn="1"/>
        </p:nvSpPr>
        <p:spPr>
          <a:xfrm flipH="1">
            <a:off x="4571998" y="0"/>
            <a:ext cx="4572001" cy="64377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713946-64DF-4310-2B6E-26CF260E8F26}"/>
              </a:ext>
            </a:extLst>
          </p:cNvPr>
          <p:cNvSpPr/>
          <p:nvPr userDrawn="1"/>
        </p:nvSpPr>
        <p:spPr>
          <a:xfrm>
            <a:off x="-1" y="6461424"/>
            <a:ext cx="9144000" cy="396576"/>
          </a:xfrm>
          <a:prstGeom prst="rect">
            <a:avLst/>
          </a:prstGeom>
          <a:solidFill>
            <a:srgbClr val="FFD30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58857E-7B42-9484-BA7A-53D662CE1BFF}"/>
              </a:ext>
            </a:extLst>
          </p:cNvPr>
          <p:cNvSpPr/>
          <p:nvPr userDrawn="1"/>
        </p:nvSpPr>
        <p:spPr>
          <a:xfrm flipV="1">
            <a:off x="0" y="6516568"/>
            <a:ext cx="9144000" cy="1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1FACF5-EF8D-A63F-0FF0-34D80280C356}"/>
              </a:ext>
            </a:extLst>
          </p:cNvPr>
          <p:cNvSpPr/>
          <p:nvPr userDrawn="1"/>
        </p:nvSpPr>
        <p:spPr>
          <a:xfrm flipV="1">
            <a:off x="0" y="6437784"/>
            <a:ext cx="9144000" cy="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B90346E2-008A-C219-5578-BB603537CD1F}"/>
              </a:ext>
            </a:extLst>
          </p:cNvPr>
          <p:cNvSpPr txBox="1">
            <a:spLocks/>
          </p:cNvSpPr>
          <p:nvPr userDrawn="1"/>
        </p:nvSpPr>
        <p:spPr>
          <a:xfrm>
            <a:off x="7574448" y="6668208"/>
            <a:ext cx="1321904" cy="124036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70000"/>
              </a:lnSpc>
              <a:spcBef>
                <a:spcPts val="0"/>
              </a:spcBef>
              <a:buFontTx/>
              <a:buNone/>
              <a:defRPr sz="2000" b="1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1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800" b="1" i="0" dirty="0">
                <a:latin typeface="Arial" panose="020B0604020202020204" pitchFamily="34" charset="0"/>
                <a:cs typeface="Arial" panose="020B0604020202020204" pitchFamily="34" charset="0"/>
              </a:rPr>
              <a:t>STANLEYOUTILLAGE.FR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4E4A258-CBB1-63C1-2FC1-1A210688CA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48" y="6564324"/>
            <a:ext cx="1013791" cy="26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78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E8AFC5A-5369-102F-F9FA-889D8B9544C1}"/>
              </a:ext>
            </a:extLst>
          </p:cNvPr>
          <p:cNvSpPr txBox="1"/>
          <p:nvPr/>
        </p:nvSpPr>
        <p:spPr>
          <a:xfrm>
            <a:off x="358776" y="333361"/>
            <a:ext cx="216000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SFMCD726D2T-QW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990572A-C3C9-B696-22A2-6867378889F4}"/>
              </a:ext>
            </a:extLst>
          </p:cNvPr>
          <p:cNvSpPr txBox="1"/>
          <p:nvPr/>
        </p:nvSpPr>
        <p:spPr>
          <a:xfrm>
            <a:off x="4897224" y="5522136"/>
            <a:ext cx="3888000" cy="119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hangingPunct="0">
              <a:lnSpc>
                <a:spcPts val="1000"/>
              </a:lnSpc>
            </a:pPr>
            <a:r>
              <a:rPr lang="fr-FR" sz="800" b="1" dirty="0">
                <a:ea typeface="MS PGothic" pitchFamily="34" charset="-128"/>
              </a:rPr>
              <a:t>Livrée avec :</a:t>
            </a:r>
            <a:r>
              <a:rPr lang="fr-FR" sz="800" dirty="0">
                <a:ea typeface="MS PGothic" pitchFamily="34" charset="-128"/>
              </a:rPr>
              <a:t> 2 batteries 18V 2 Ah, 1 chargeur 2 A, en mallette PRO-STACK</a:t>
            </a:r>
          </a:p>
        </p:txBody>
      </p:sp>
      <p:sp>
        <p:nvSpPr>
          <p:cNvPr id="8" name="Espace réservé du titre 1">
            <a:extLst>
              <a:ext uri="{FF2B5EF4-FFF2-40B4-BE49-F238E27FC236}">
                <a16:creationId xmlns:a16="http://schemas.microsoft.com/office/drawing/2014/main" id="{68207A45-2ED6-CF05-C07A-BD7140C36F29}"/>
              </a:ext>
            </a:extLst>
          </p:cNvPr>
          <p:cNvSpPr txBox="1">
            <a:spLocks/>
          </p:cNvSpPr>
          <p:nvPr/>
        </p:nvSpPr>
        <p:spPr>
          <a:xfrm>
            <a:off x="358775" y="693684"/>
            <a:ext cx="4009039" cy="1769303"/>
          </a:xfrm>
          <a:prstGeom prst="rect">
            <a:avLst/>
          </a:prstGeom>
        </p:spPr>
        <p:txBody>
          <a:bodyPr vert="horz" wrap="square" lIns="0" tIns="0" rIns="0" bIns="216000" rtlCol="0" anchor="t" anchorCtr="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kern="0" cap="all" dirty="0">
                <a:latin typeface="Arial" panose="020B0604020202020204" pitchFamily="34" charset="0"/>
                <a:cs typeface="Arial" panose="020B0604020202020204" pitchFamily="34" charset="0"/>
                <a:sym typeface="Gill Sans" charset="0"/>
              </a:rPr>
              <a:t>PERCEUSE </a:t>
            </a:r>
          </a:p>
          <a:p>
            <a:r>
              <a:rPr lang="fr-FR" cap="all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à percussion 18V</a:t>
            </a:r>
            <a:endParaRPr lang="en-GB" b="1" kern="0" cap="all" dirty="0">
              <a:latin typeface="Arial" panose="020B0604020202020204" pitchFamily="34" charset="0"/>
              <a:cs typeface="Arial" panose="020B0604020202020204" pitchFamily="34" charset="0"/>
              <a:sym typeface="Gill Sans" charset="0"/>
            </a:endParaRPr>
          </a:p>
          <a:p>
            <a:r>
              <a:rPr lang="en-GB" b="1" kern="0" cap="all" dirty="0">
                <a:latin typeface="Arial" panose="020B0604020202020204" pitchFamily="34" charset="0"/>
                <a:cs typeface="Arial" panose="020B0604020202020204" pitchFamily="34" charset="0"/>
                <a:sym typeface="Gill Sans" charset="0"/>
              </a:rPr>
              <a:t>Brushless</a:t>
            </a:r>
          </a:p>
          <a:p>
            <a:r>
              <a:rPr lang="fr-FR" cap="all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+ 2 </a:t>
            </a:r>
            <a:r>
              <a:rPr lang="fr-FR" cap="all" dirty="0" err="1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batterieS</a:t>
            </a:r>
            <a:r>
              <a:rPr lang="fr-FR" cap="all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 AH</a:t>
            </a:r>
          </a:p>
        </p:txBody>
      </p:sp>
      <p:graphicFrame>
        <p:nvGraphicFramePr>
          <p:cNvPr id="6" name="Tableau 30">
            <a:extLst>
              <a:ext uri="{FF2B5EF4-FFF2-40B4-BE49-F238E27FC236}">
                <a16:creationId xmlns:a16="http://schemas.microsoft.com/office/drawing/2014/main" id="{77897B03-F23A-428C-8DCA-8C8492A206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058494"/>
              </p:ext>
            </p:extLst>
          </p:nvPr>
        </p:nvGraphicFramePr>
        <p:xfrm>
          <a:off x="4897224" y="2252206"/>
          <a:ext cx="3888000" cy="3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000">
                  <a:extLst>
                    <a:ext uri="{9D8B030D-6E8A-4147-A177-3AD203B41FA5}">
                      <a16:colId xmlns:a16="http://schemas.microsoft.com/office/drawing/2014/main" val="1371716617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4099286081"/>
                    </a:ext>
                  </a:extLst>
                </a:gridCol>
              </a:tblGrid>
              <a:tr h="252000">
                <a:tc gridSpan="2"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CARACTÉRISTIQUES PRODUIT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800" b="1" i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84113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VOLTAGE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18V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98245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MOTEUR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BRUSHLESS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7475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MANDRIN 1 MAIN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MM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9013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COUPLE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NM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26765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VITESSE 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0-500/2000 TRS/MIN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8337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CADENCE DE FRAPPE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34 000 CPS/MIN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65673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CAPACITÉ DE PERÇAGE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BOIS 40 MM / MÉTAL 13 MM / BÉTON 13 MM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10154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VIBRATIONS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2,5 M/S²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17524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PRESSION SONORE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 DB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56088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POIDS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1,28 KG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1626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fr-FR" sz="800" b="1" i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GENCOD</a:t>
                      </a:r>
                    </a:p>
                  </a:txBody>
                  <a:tcPr marL="90000" marR="9000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5035048846117</a:t>
                      </a:r>
                    </a:p>
                  </a:txBody>
                  <a:tcPr marL="90000" marR="9000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043078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CB50785-932C-A4E0-79E2-03573BF1E45E}"/>
              </a:ext>
            </a:extLst>
          </p:cNvPr>
          <p:cNvSpPr txBox="1"/>
          <p:nvPr/>
        </p:nvSpPr>
        <p:spPr>
          <a:xfrm>
            <a:off x="4897224" y="351649"/>
            <a:ext cx="3888000" cy="1607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eaLnBrk="0" hangingPunct="0">
              <a:lnSpc>
                <a:spcPts val="1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800" b="1" i="0" u="none" strike="noStrike" dirty="0">
                <a:effectLst/>
                <a:latin typeface="Arial" panose="020B0604020202020204" pitchFamily="34" charset="0"/>
              </a:rPr>
              <a:t>Machine puissante pour des exécutions rapides et efficaces :</a:t>
            </a:r>
            <a:r>
              <a:rPr lang="fr-FR" sz="800" b="0" i="0" u="none" strike="noStrike" dirty="0">
                <a:effectLst/>
                <a:latin typeface="Arial" panose="020B0604020202020204" pitchFamily="34" charset="0"/>
              </a:rPr>
              <a:t> couple de 80 Nm, 2 vitesses jusqu’à 2000 </a:t>
            </a:r>
            <a:r>
              <a:rPr lang="fr-FR" sz="800" b="0" i="0" u="none" strike="noStrike" dirty="0" err="1">
                <a:effectLst/>
                <a:latin typeface="Arial" panose="020B0604020202020204" pitchFamily="34" charset="0"/>
              </a:rPr>
              <a:t>trs</a:t>
            </a:r>
            <a:r>
              <a:rPr lang="fr-FR" sz="800" b="0" i="0" u="none" strike="noStrike" dirty="0">
                <a:effectLst/>
                <a:latin typeface="Arial" panose="020B0604020202020204" pitchFamily="34" charset="0"/>
              </a:rPr>
              <a:t>/min</a:t>
            </a:r>
            <a:r>
              <a:rPr lang="fr-FR" sz="800" b="0" i="0" u="none" strike="noStrike" dirty="0">
                <a:effectLst/>
                <a:latin typeface="Arial" panose="020B0604020202020204" pitchFamily="34" charset="0"/>
                <a:ea typeface="MS PGothic" pitchFamily="34" charset="-128"/>
              </a:rPr>
              <a:t> et cadence de frappe de 34 000 cps/min.</a:t>
            </a:r>
            <a:endParaRPr lang="fr-FR" sz="800" dirty="0">
              <a:ea typeface="MS PGothic" pitchFamily="34" charset="-128"/>
            </a:endParaRPr>
          </a:p>
          <a:p>
            <a:pPr marL="171450" indent="-171450" eaLnBrk="0" hangingPunct="0">
              <a:lnSpc>
                <a:spcPts val="1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800" b="1" i="0" u="none" strike="noStrike" dirty="0">
                <a:effectLst/>
                <a:latin typeface="Arial" panose="020B0604020202020204" pitchFamily="34" charset="0"/>
              </a:rPr>
              <a:t>Praticité et ergonomie : </a:t>
            </a:r>
            <a:r>
              <a:rPr lang="fr-FR" sz="800" b="0" i="0" u="none" strike="noStrike" dirty="0">
                <a:effectLst/>
                <a:latin typeface="Arial" panose="020B0604020202020204" pitchFamily="34" charset="0"/>
              </a:rPr>
              <a:t>interrupteur à vitesse variable offrant contrôle et précision, crochet de ceinture pour avoir sa perceuse toujours à portée de main</a:t>
            </a:r>
            <a:r>
              <a:rPr lang="fr-FR" sz="800" dirty="0">
                <a:solidFill>
                  <a:prstClr val="black"/>
                </a:solidFill>
                <a:cs typeface="Arial" pitchFamily="34" charset="0"/>
              </a:rPr>
              <a:t>.</a:t>
            </a:r>
            <a:endParaRPr lang="fr-FR" sz="800" dirty="0">
              <a:ea typeface="MS PGothic" pitchFamily="34" charset="-128"/>
            </a:endParaRPr>
          </a:p>
          <a:p>
            <a:pPr marL="171450" indent="-171450" eaLnBrk="0" hangingPunct="0">
              <a:lnSpc>
                <a:spcPts val="1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800" b="1" i="0" u="none" strike="noStrike" dirty="0">
                <a:effectLst/>
                <a:latin typeface="Arial" panose="020B0604020202020204" pitchFamily="34" charset="0"/>
              </a:rPr>
              <a:t>Grand confort d’usage : </a:t>
            </a:r>
            <a:r>
              <a:rPr lang="fr-FR" sz="800" b="0" i="0" u="none" strike="noStrike" dirty="0">
                <a:effectLst/>
                <a:latin typeface="Arial" panose="020B0604020202020204" pitchFamily="34" charset="0"/>
              </a:rPr>
              <a:t>mandrin métal 13 mm, revêtement soft grip, LED intégrée pour éclairer efficacement la zone de travail, 2 </a:t>
            </a:r>
            <a:r>
              <a:rPr lang="fr-FR" sz="800" dirty="0">
                <a:latin typeface="Arial" panose="020B0604020202020204" pitchFamily="34" charset="0"/>
              </a:rPr>
              <a:t>p</a:t>
            </a:r>
            <a:r>
              <a:rPr lang="fr-FR" sz="800" b="0" i="0" u="none" strike="noStrike" dirty="0">
                <a:effectLst/>
                <a:latin typeface="Arial" panose="020B0604020202020204" pitchFamily="34" charset="0"/>
              </a:rPr>
              <a:t>orte-embouts magnétiques pour gagner du temps</a:t>
            </a:r>
            <a:r>
              <a:rPr lang="fr-FR" sz="800" dirty="0">
                <a:solidFill>
                  <a:prstClr val="black"/>
                </a:solidFill>
                <a:cs typeface="Arial" pitchFamily="34" charset="0"/>
              </a:rPr>
              <a:t>.</a:t>
            </a:r>
          </a:p>
          <a:p>
            <a:pPr marL="171450" indent="-171450" eaLnBrk="0" hangingPunct="0">
              <a:lnSpc>
                <a:spcPts val="1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r-FR" sz="800" b="1" i="0" u="none" strike="noStrike" dirty="0">
                <a:effectLst/>
                <a:latin typeface="Arial" panose="020B0604020202020204" pitchFamily="34" charset="0"/>
              </a:rPr>
              <a:t>Moteur </a:t>
            </a:r>
            <a:r>
              <a:rPr lang="fr-FR" sz="800" b="1" i="0" u="none" strike="noStrike" dirty="0" err="1">
                <a:effectLst/>
                <a:latin typeface="Arial" panose="020B0604020202020204" pitchFamily="34" charset="0"/>
              </a:rPr>
              <a:t>Brushless</a:t>
            </a:r>
            <a:r>
              <a:rPr lang="fr-FR" sz="800" b="1" i="0" u="none" strike="noStrike" dirty="0">
                <a:effectLst/>
                <a:latin typeface="Arial" panose="020B0604020202020204" pitchFamily="34" charset="0"/>
              </a:rPr>
              <a:t>, dernière technologie en matière de moteur : </a:t>
            </a:r>
            <a:r>
              <a:rPr lang="fr-FR" sz="800" b="0" i="0" u="none" strike="noStrike" dirty="0">
                <a:effectLst/>
                <a:latin typeface="Arial" panose="020B0604020202020204" pitchFamily="34" charset="0"/>
              </a:rPr>
              <a:t>machine plus compacte, plus performante, plus autonome, durée de vie accrue.</a:t>
            </a:r>
            <a:endParaRPr lang="fr-FR" sz="800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9" name="Image 8" descr="Une image contenant outil, forer, machine, Outil électrique&#10;&#10;Le contenu généré par l’IA peut être incorrect.">
            <a:extLst>
              <a:ext uri="{FF2B5EF4-FFF2-40B4-BE49-F238E27FC236}">
                <a16:creationId xmlns:a16="http://schemas.microsoft.com/office/drawing/2014/main" id="{3601AD4A-BC69-DE1A-023F-A5DA9BAD9C6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17" t="8002" r="3056" b="8056"/>
          <a:stretch>
            <a:fillRect/>
          </a:stretch>
        </p:blipFill>
        <p:spPr>
          <a:xfrm>
            <a:off x="731083" y="2433936"/>
            <a:ext cx="3264422" cy="2914270"/>
          </a:xfrm>
          <a:prstGeom prst="rect">
            <a:avLst/>
          </a:prstGeom>
          <a:effectLst>
            <a:outerShdw blurRad="419100" dist="558800" dir="2100000" sx="94000" sy="94000" algn="ctr" rotWithShape="0">
              <a:srgbClr val="000000">
                <a:alpha val="3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6257520"/>
      </p:ext>
    </p:extLst>
  </p:cSld>
  <p:clrMapOvr>
    <a:masterClrMapping/>
  </p:clrMapOvr>
</p:sld>
</file>

<file path=ppt/theme/theme1.xml><?xml version="1.0" encoding="utf-8"?>
<a:theme xmlns:a="http://schemas.openxmlformats.org/drawingml/2006/main" name="STANLEY FATMAX">
  <a:themeElements>
    <a:clrScheme name="STANLEY 1">
      <a:dk1>
        <a:srgbClr val="000000"/>
      </a:dk1>
      <a:lt1>
        <a:srgbClr val="FFFFFF"/>
      </a:lt1>
      <a:dk2>
        <a:srgbClr val="D6D6D6"/>
      </a:dk2>
      <a:lt2>
        <a:srgbClr val="E7E6E6"/>
      </a:lt2>
      <a:accent1>
        <a:srgbClr val="FFD20A"/>
      </a:accent1>
      <a:accent2>
        <a:srgbClr val="D6D6D6"/>
      </a:accent2>
      <a:accent3>
        <a:srgbClr val="A5A5A5"/>
      </a:accent3>
      <a:accent4>
        <a:srgbClr val="000000"/>
      </a:accent4>
      <a:accent5>
        <a:srgbClr val="D1A268"/>
      </a:accent5>
      <a:accent6>
        <a:srgbClr val="4C4D4C"/>
      </a:accent6>
      <a:hlink>
        <a:srgbClr val="000000"/>
      </a:hlink>
      <a:folHlink>
        <a:srgbClr val="FFD20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NLEY">
  <a:themeElements>
    <a:clrScheme name="STANLEY 1">
      <a:dk1>
        <a:srgbClr val="000000"/>
      </a:dk1>
      <a:lt1>
        <a:srgbClr val="FFFFFF"/>
      </a:lt1>
      <a:dk2>
        <a:srgbClr val="D6D6D6"/>
      </a:dk2>
      <a:lt2>
        <a:srgbClr val="E7E6E6"/>
      </a:lt2>
      <a:accent1>
        <a:srgbClr val="FFD20A"/>
      </a:accent1>
      <a:accent2>
        <a:srgbClr val="D6D6D6"/>
      </a:accent2>
      <a:accent3>
        <a:srgbClr val="A5A5A5"/>
      </a:accent3>
      <a:accent4>
        <a:srgbClr val="000000"/>
      </a:accent4>
      <a:accent5>
        <a:srgbClr val="D1A268"/>
      </a:accent5>
      <a:accent6>
        <a:srgbClr val="4C4D4C"/>
      </a:accent6>
      <a:hlink>
        <a:srgbClr val="000000"/>
      </a:hlink>
      <a:folHlink>
        <a:srgbClr val="FFD20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518F3B6987E7429FC68999A96E4A60" ma:contentTypeVersion="21" ma:contentTypeDescription="Crée un document." ma:contentTypeScope="" ma:versionID="edb448adb24092f1e1e8680e9d087b26">
  <xsd:schema xmlns:xsd="http://www.w3.org/2001/XMLSchema" xmlns:xs="http://www.w3.org/2001/XMLSchema" xmlns:p="http://schemas.microsoft.com/office/2006/metadata/properties" xmlns:ns2="756ba9ef-b494-4330-a6e1-079da4a505de" xmlns:ns3="6eb3b3c5-9440-472a-a94b-f07a3f7e50e9" targetNamespace="http://schemas.microsoft.com/office/2006/metadata/properties" ma:root="true" ma:fieldsID="2fc724e3f856813b636fb6a2567add99" ns2:_="" ns3:_="">
    <xsd:import namespace="756ba9ef-b494-4330-a6e1-079da4a505de"/>
    <xsd:import namespace="6eb3b3c5-9440-472a-a94b-f07a3f7e50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ba9ef-b494-4330-a6e1-079da4a505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78d487c-c5b2-4fd9-8b4d-d08ecaddf388}" ma:internalName="TaxCatchAll" ma:showField="CatchAllData" ma:web="756ba9ef-b494-4330-a6e1-079da4a505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b3b3c5-9440-472a-a94b-f07a3f7e50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6" nillable="true" ma:taxonomy="true" ma:internalName="lcf76f155ced4ddcb4097134ff3c332f" ma:taxonomyFieldName="MediaServiceImageTags" ma:displayName="Balises d’images" ma:readOnly="false" ma:fieldId="{5cf76f15-5ced-4ddc-b409-7134ff3c332f}" ma:taxonomyMulti="true" ma:sspId="8bc7d13d-8a59-4d8c-aaa9-396fd423b1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6ba9ef-b494-4330-a6e1-079da4a505de" xsi:nil="true"/>
    <lcf76f155ced4ddcb4097134ff3c332f xmlns="6eb3b3c5-9440-472a-a94b-f07a3f7e50e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D165505-20BB-4D91-B279-1B17DDD8070E}"/>
</file>

<file path=customXml/itemProps2.xml><?xml version="1.0" encoding="utf-8"?>
<ds:datastoreItem xmlns:ds="http://schemas.openxmlformats.org/officeDocument/2006/customXml" ds:itemID="{B8BD0CFC-9E18-46B0-8D62-4EE77F2421EF}"/>
</file>

<file path=customXml/itemProps3.xml><?xml version="1.0" encoding="utf-8"?>
<ds:datastoreItem xmlns:ds="http://schemas.openxmlformats.org/officeDocument/2006/customXml" ds:itemID="{64F7AF3B-5C2C-43ED-88E3-AC1E40AAC2A0}"/>
</file>

<file path=docProps/app.xml><?xml version="1.0" encoding="utf-8"?>
<Properties xmlns="http://schemas.openxmlformats.org/officeDocument/2006/extended-properties" xmlns:vt="http://schemas.openxmlformats.org/officeDocument/2006/docPropsVTypes">
  <TotalTime>4198</TotalTime>
  <Words>198</Words>
  <Application>Microsoft Office PowerPoint</Application>
  <PresentationFormat>Affichage à l'écran (4:3)</PresentationFormat>
  <Paragraphs>33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MS PGothic</vt:lpstr>
      <vt:lpstr>Aptos</vt:lpstr>
      <vt:lpstr>Arial</vt:lpstr>
      <vt:lpstr>Calibri</vt:lpstr>
      <vt:lpstr>Wingdings</vt:lpstr>
      <vt:lpstr>ヒラギノ角ゴ ProN W3</vt:lpstr>
      <vt:lpstr>STANLEY FATMAX</vt:lpstr>
      <vt:lpstr>STANLEY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SFMCF920B-XJ</dc:title>
  <dc:creator>Claire Poinsignon</dc:creator>
  <cp:lastModifiedBy>Valois, Thomas</cp:lastModifiedBy>
  <cp:revision>39</cp:revision>
  <dcterms:created xsi:type="dcterms:W3CDTF">2023-02-28T13:35:24Z</dcterms:created>
  <dcterms:modified xsi:type="dcterms:W3CDTF">2026-03-10T15:47:43Z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0x0101004F518F3B6987E7429FC68999A96E4A60</vt:lpwstr>
  </property>
</Properties>
</file>